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2" r:id="rId6"/>
    <p:sldId id="260" r:id="rId7"/>
    <p:sldId id="267" r:id="rId8"/>
    <p:sldId id="261" r:id="rId9"/>
    <p:sldId id="263" r:id="rId10"/>
    <p:sldId id="268" r:id="rId11"/>
    <p:sldId id="264" r:id="rId12"/>
    <p:sldId id="266" r:id="rId13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EBFF"/>
    <a:srgbClr val="FFF0FF"/>
    <a:srgbClr val="DFFFF5"/>
    <a:srgbClr val="FFFADC"/>
    <a:srgbClr val="DEFF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59"/>
    <p:restoredTop sz="94562"/>
  </p:normalViewPr>
  <p:slideViewPr>
    <p:cSldViewPr snapToGrid="0">
      <p:cViewPr varScale="1">
        <p:scale>
          <a:sx n="108" d="100"/>
          <a:sy n="108" d="100"/>
        </p:scale>
        <p:origin x="11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5537A7-7E74-1842-9D9E-CC27599F7EA2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C721A-FB52-7B48-BAFF-1A6D2A3A24F7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328367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C721A-FB52-7B48-BAFF-1A6D2A3A24F7}" type="slidenum">
              <a:rPr lang="en-TW" smtClean="0"/>
              <a:t>5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965586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C721A-FB52-7B48-BAFF-1A6D2A3A24F7}" type="slidenum">
              <a:rPr lang="en-TW" smtClean="0"/>
              <a:t>6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624530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C721A-FB52-7B48-BAFF-1A6D2A3A24F7}" type="slidenum">
              <a:rPr lang="en-TW" smtClean="0"/>
              <a:t>7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443539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C721A-FB52-7B48-BAFF-1A6D2A3A24F7}" type="slidenum">
              <a:rPr lang="en-TW" smtClean="0"/>
              <a:t>8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508576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C721A-FB52-7B48-BAFF-1A6D2A3A24F7}" type="slidenum">
              <a:rPr lang="en-TW" smtClean="0"/>
              <a:t>9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1509793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C721A-FB52-7B48-BAFF-1A6D2A3A24F7}" type="slidenum">
              <a:rPr lang="en-TW" smtClean="0"/>
              <a:t>10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717039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C721A-FB52-7B48-BAFF-1A6D2A3A24F7}" type="slidenum">
              <a:rPr lang="en-TW" smtClean="0"/>
              <a:t>11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0031953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C721A-FB52-7B48-BAFF-1A6D2A3A24F7}" type="slidenum">
              <a:rPr lang="en-TW" smtClean="0"/>
              <a:t>12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824619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5F7E1-9B86-4F84-5117-1B8D7012A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9208A-406B-9065-6D42-75F677987A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F0B59-6720-1268-61A7-96C4176E2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EE0AA-549E-7774-1CC3-ED4C0D6D0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8AFF8-2989-C9D1-EF4D-CEDFC99EC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522012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38867-60D9-6075-2DF6-4CEC88C38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8080B0-6C66-53FE-646E-5E73668993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3521E-7381-F9B5-8F6E-4EA1790FD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280E5-73E1-59BD-0D3F-370AE133B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9E958-0EFE-B231-E8DE-FCD06B18F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465016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7FA528-B3F6-CE34-86C0-1049864CFF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DA41FC-DA70-3197-2889-07AF7F0F8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2C1E0-ACD3-8988-E38F-C4151E379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58AFC-0FE2-2A62-887E-D7FFAC82B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4D9925-6FA1-6E02-8B5B-5F721D28F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847062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04F15-02D7-B80A-EE96-222F5B852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113F4-C808-A757-D8EB-8FF7077A2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0A1F1-041B-EEAC-7D4D-6C264B4D2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C01F0-A587-CACB-7C7B-B2CAB1A36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8B1936-2336-7ECB-8C42-72F6C7AFC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254991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EA3A5-B820-A2CE-0DAA-90269A592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BD395-29F1-3744-B09A-F06CAD2C0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D2285-6695-3E4F-944A-58C20C685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6E2B6-97C9-7075-67BD-2B7C90663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AA269-89A3-F545-F972-6F731B434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90479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4FA3E-AA36-5A13-99AD-3044FA261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D602C-2B18-1321-1CB1-38D688D90C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78ED13-6C15-F418-2DA2-B1278B025E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254661-DEFD-2D15-D5AD-6800417A9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4BEC5-5C4D-6FBC-D179-D8D65B200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25554-B2F8-77F6-697F-B392883B9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681984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68B11-CA2B-3E3A-1E7B-7C2B65643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74B9D-EA60-059E-28AE-A25173E83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02612-BE38-E6F3-9210-9E92CAC40B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0E81B8-A2B3-B9BF-5CE4-63337BFBFE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D955A3-47C9-D370-7253-584A410996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C19129-0F72-1C8A-736D-53DE487B4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B06E11-C324-20A4-9B09-91B1D9F50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64E41D-B408-4AD2-E080-506290C47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245351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2F4AD-7182-638F-7CB4-8432D49AF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C3073F-60D3-AFF6-4409-2AEA4EFBA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CF6576-585B-35BA-704C-4822D3EF2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49D53-336F-DDDF-5818-C1E125604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67095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2C8132-49B9-9381-92B6-C0A82B480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AB4265-EC69-452B-EA15-5B0BA5E67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9498E-3D11-D8B9-D6C3-310D909E2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827228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322FC-9CC1-3813-C33C-613DB7084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C694B-878E-F358-A13B-1048E9CBD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42FAE8-D014-0A3F-45E6-6FA867DC7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DE549C-CE08-7E9B-686C-533BE9727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49655C-61A0-0D7B-C258-1EAD4833D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BE75D-FC78-80DF-7146-061D3B83C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946586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D5AE0-B8F4-275A-E5CF-7DF633A27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30A092-1D98-588A-1DF3-6E597ECF91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53F87-FBBC-5CEC-BF89-EF12E91E7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4F9C92-C9E7-0CAA-D734-8A293F2C2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BBF731-51F3-2EEA-B246-32F0B31CB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4E0BCF-B027-A09D-3511-14211EB4B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681816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C4575F-2C62-5B5D-23B3-468242D70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0EF4B5-91CD-9920-369E-28F2FDBF6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58F68-9F34-4B89-D9C9-19CAEA072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02A10-A9C9-E14A-B767-E3A3BC4A438B}" type="datetimeFigureOut">
              <a:rPr lang="en-TW" smtClean="0"/>
              <a:t>2023/9/18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4309E-5771-8E69-566E-EA0F9E1A1F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FBF1B-5E35-10B4-D2C6-DFB294622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18A67-FFED-E348-AADE-00C2D14611B5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308225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146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D65584-DDF5-D48E-6360-DE41CD5876A0}"/>
              </a:ext>
            </a:extLst>
          </p:cNvPr>
          <p:cNvSpPr/>
          <p:nvPr/>
        </p:nvSpPr>
        <p:spPr>
          <a:xfrm>
            <a:off x="1263942" y="2281807"/>
            <a:ext cx="9664116" cy="1786854"/>
          </a:xfrm>
          <a:prstGeom prst="round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effectLst/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Stock price prediction by using ML </a:t>
            </a:r>
            <a:r>
              <a:rPr lang="en-US" altLang="zh-TW" sz="2800" b="1" dirty="0">
                <a:solidFill>
                  <a:schemeClr val="tx1"/>
                </a:solidFill>
                <a:effectLst/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algorithms</a:t>
            </a:r>
            <a:r>
              <a:rPr lang="zh-TW" altLang="en-US" sz="2800" b="1" dirty="0">
                <a:solidFill>
                  <a:schemeClr val="tx1"/>
                </a:solidFill>
                <a:effectLst/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   </a:t>
            </a:r>
            <a:endParaRPr lang="en-US" sz="2800" b="1" dirty="0">
              <a:solidFill>
                <a:schemeClr val="tx1"/>
              </a:solidFill>
              <a:effectLst/>
              <a:latin typeface="Lantinghei TC Demibold" panose="03000509000000000000" pitchFamily="66" charset="-120"/>
              <a:ea typeface="Lantinghei TC Demibold" panose="03000509000000000000" pitchFamily="66" charset="-120"/>
              <a:cs typeface="Verdana" panose="020B0604030504040204" pitchFamily="34" charset="0"/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  <a:effectLst/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(</a:t>
            </a:r>
            <a:r>
              <a:rPr lang="en-US" altLang="zh-TW" b="1" dirty="0">
                <a:solidFill>
                  <a:schemeClr val="tx1"/>
                </a:solidFill>
                <a:effectLst/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symbol</a:t>
            </a:r>
            <a:r>
              <a:rPr lang="en-US" b="1" dirty="0">
                <a:solidFill>
                  <a:schemeClr val="tx1"/>
                </a:solidFill>
                <a:effectLst/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: VOO)</a:t>
            </a:r>
          </a:p>
          <a:p>
            <a:pPr algn="ctr"/>
            <a:endParaRPr lang="en-US" dirty="0">
              <a:solidFill>
                <a:schemeClr val="tx1"/>
              </a:solidFill>
              <a:latin typeface="+mn-ea"/>
              <a:cs typeface="Verdana" panose="020B0604030504040204" pitchFamily="34" charset="0"/>
            </a:endParaRPr>
          </a:p>
          <a:p>
            <a:pPr algn="ctr"/>
            <a:r>
              <a:rPr lang="en-US" dirty="0" err="1">
                <a:solidFill>
                  <a:schemeClr val="tx1"/>
                </a:solidFill>
                <a:latin typeface="+mn-ea"/>
                <a:cs typeface="Verdana" panose="020B0604030504040204" pitchFamily="34" charset="0"/>
              </a:rPr>
              <a:t>Jin</a:t>
            </a:r>
            <a:r>
              <a:rPr lang="en-US" dirty="0">
                <a:solidFill>
                  <a:schemeClr val="tx1"/>
                </a:solidFill>
                <a:latin typeface="+mn-ea"/>
                <a:cs typeface="Verdana" panose="020B0604030504040204" pitchFamily="34" charset="0"/>
              </a:rPr>
              <a:t> He </a:t>
            </a:r>
            <a:r>
              <a:rPr lang="en-US" dirty="0" err="1">
                <a:solidFill>
                  <a:schemeClr val="tx1"/>
                </a:solidFill>
                <a:latin typeface="+mn-ea"/>
                <a:cs typeface="Verdana" panose="020B0604030504040204" pitchFamily="34" charset="0"/>
              </a:rPr>
              <a:t>何建進</a:t>
            </a:r>
            <a:endParaRPr lang="en-US" dirty="0">
              <a:solidFill>
                <a:schemeClr val="tx1"/>
              </a:solidFill>
              <a:effectLst/>
              <a:latin typeface="+mn-ea"/>
              <a:cs typeface="Verdan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02477E-5C4E-E8D2-45A1-C0CCA7D27AA2}"/>
              </a:ext>
            </a:extLst>
          </p:cNvPr>
          <p:cNvSpPr txBox="1"/>
          <p:nvPr/>
        </p:nvSpPr>
        <p:spPr>
          <a:xfrm>
            <a:off x="10312924" y="6435024"/>
            <a:ext cx="187907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chemeClr val="bg1"/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Photo</a:t>
            </a:r>
            <a:r>
              <a:rPr lang="zh-TW" altLang="en-US" sz="1200" dirty="0">
                <a:solidFill>
                  <a:schemeClr val="bg1"/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 </a:t>
            </a:r>
            <a:r>
              <a:rPr lang="en-US" altLang="zh-TW" sz="1200" dirty="0">
                <a:solidFill>
                  <a:schemeClr val="bg1"/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by</a:t>
            </a:r>
            <a:r>
              <a:rPr lang="zh-TW" altLang="en-US" sz="1200" dirty="0">
                <a:solidFill>
                  <a:schemeClr val="bg1"/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@</a:t>
            </a:r>
            <a:r>
              <a:rPr lang="en-US" sz="1200" dirty="0" err="1">
                <a:solidFill>
                  <a:schemeClr val="bg1"/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riverhetw</a:t>
            </a:r>
            <a:endParaRPr lang="en-TW" sz="1200" dirty="0">
              <a:solidFill>
                <a:schemeClr val="bg1"/>
              </a:solidFill>
              <a:latin typeface="LANTINGHEI TC DEMIBOLD" panose="03000509000000000000" pitchFamily="66" charset="-120"/>
              <a:ea typeface="LANTINGHEI TC DEMIBOLD" panose="03000509000000000000" pitchFamily="66" charset="-12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67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C">
            <a:alpha val="2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7849670E-CB39-AB18-63D4-0DD35FEAF042}"/>
              </a:ext>
            </a:extLst>
          </p:cNvPr>
          <p:cNvSpPr/>
          <p:nvPr/>
        </p:nvSpPr>
        <p:spPr>
          <a:xfrm>
            <a:off x="8296712" y="2625754"/>
            <a:ext cx="4102217" cy="4530055"/>
          </a:xfrm>
          <a:custGeom>
            <a:avLst/>
            <a:gdLst>
              <a:gd name="connsiteX0" fmla="*/ 0 w 4102217"/>
              <a:gd name="connsiteY0" fmla="*/ 4530055 h 4530055"/>
              <a:gd name="connsiteX1" fmla="*/ 83890 w 4102217"/>
              <a:gd name="connsiteY1" fmla="*/ 4093828 h 4530055"/>
              <a:gd name="connsiteX2" fmla="*/ 243281 w 4102217"/>
              <a:gd name="connsiteY2" fmla="*/ 3842158 h 4530055"/>
              <a:gd name="connsiteX3" fmla="*/ 1031846 w 4102217"/>
              <a:gd name="connsiteY3" fmla="*/ 3775046 h 4530055"/>
              <a:gd name="connsiteX4" fmla="*/ 1174459 w 4102217"/>
              <a:gd name="connsiteY4" fmla="*/ 4009938 h 4530055"/>
              <a:gd name="connsiteX5" fmla="*/ 1249960 w 4102217"/>
              <a:gd name="connsiteY5" fmla="*/ 4169329 h 4530055"/>
              <a:gd name="connsiteX6" fmla="*/ 1828800 w 4102217"/>
              <a:gd name="connsiteY6" fmla="*/ 4118995 h 4530055"/>
              <a:gd name="connsiteX7" fmla="*/ 2172749 w 4102217"/>
              <a:gd name="connsiteY7" fmla="*/ 3514987 h 4530055"/>
              <a:gd name="connsiteX8" fmla="*/ 2978092 w 4102217"/>
              <a:gd name="connsiteY8" fmla="*/ 3816991 h 4530055"/>
              <a:gd name="connsiteX9" fmla="*/ 3363985 w 4102217"/>
              <a:gd name="connsiteY9" fmla="*/ 4118995 h 4530055"/>
              <a:gd name="connsiteX10" fmla="*/ 3741490 w 4102217"/>
              <a:gd name="connsiteY10" fmla="*/ 3523376 h 4530055"/>
              <a:gd name="connsiteX11" fmla="*/ 3573710 w 4102217"/>
              <a:gd name="connsiteY11" fmla="*/ 2642532 h 4530055"/>
              <a:gd name="connsiteX12" fmla="*/ 3816991 w 4102217"/>
              <a:gd name="connsiteY12" fmla="*/ 2046914 h 4530055"/>
              <a:gd name="connsiteX13" fmla="*/ 3808602 w 4102217"/>
              <a:gd name="connsiteY13" fmla="*/ 1837189 h 4530055"/>
              <a:gd name="connsiteX14" fmla="*/ 3640822 w 4102217"/>
              <a:gd name="connsiteY14" fmla="*/ 1526797 h 4530055"/>
              <a:gd name="connsiteX15" fmla="*/ 3867325 w 4102217"/>
              <a:gd name="connsiteY15" fmla="*/ 721454 h 4530055"/>
              <a:gd name="connsiteX16" fmla="*/ 3875714 w 4102217"/>
              <a:gd name="connsiteY16" fmla="*/ 469784 h 4530055"/>
              <a:gd name="connsiteX17" fmla="*/ 3850547 w 4102217"/>
              <a:gd name="connsiteY17" fmla="*/ 167780 h 4530055"/>
              <a:gd name="connsiteX18" fmla="*/ 4009938 w 4102217"/>
              <a:gd name="connsiteY18" fmla="*/ 50334 h 4530055"/>
              <a:gd name="connsiteX19" fmla="*/ 4102217 w 4102217"/>
              <a:gd name="connsiteY19" fmla="*/ 0 h 453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02217" h="4530055">
                <a:moveTo>
                  <a:pt x="0" y="4530055"/>
                </a:moveTo>
                <a:cubicBezTo>
                  <a:pt x="21671" y="4369266"/>
                  <a:pt x="43343" y="4208477"/>
                  <a:pt x="83890" y="4093828"/>
                </a:cubicBezTo>
                <a:cubicBezTo>
                  <a:pt x="124437" y="3979179"/>
                  <a:pt x="85288" y="3895288"/>
                  <a:pt x="243281" y="3842158"/>
                </a:cubicBezTo>
                <a:cubicBezTo>
                  <a:pt x="401274" y="3789028"/>
                  <a:pt x="876650" y="3747083"/>
                  <a:pt x="1031846" y="3775046"/>
                </a:cubicBezTo>
                <a:cubicBezTo>
                  <a:pt x="1187042" y="3803009"/>
                  <a:pt x="1138107" y="3944224"/>
                  <a:pt x="1174459" y="4009938"/>
                </a:cubicBezTo>
                <a:cubicBezTo>
                  <a:pt x="1210811" y="4075652"/>
                  <a:pt x="1140903" y="4151153"/>
                  <a:pt x="1249960" y="4169329"/>
                </a:cubicBezTo>
                <a:cubicBezTo>
                  <a:pt x="1359017" y="4187505"/>
                  <a:pt x="1675002" y="4228052"/>
                  <a:pt x="1828800" y="4118995"/>
                </a:cubicBezTo>
                <a:cubicBezTo>
                  <a:pt x="1982598" y="4009938"/>
                  <a:pt x="1981200" y="3565321"/>
                  <a:pt x="2172749" y="3514987"/>
                </a:cubicBezTo>
                <a:cubicBezTo>
                  <a:pt x="2364298" y="3464653"/>
                  <a:pt x="2779553" y="3716323"/>
                  <a:pt x="2978092" y="3816991"/>
                </a:cubicBezTo>
                <a:cubicBezTo>
                  <a:pt x="3176631" y="3917659"/>
                  <a:pt x="3236752" y="4167931"/>
                  <a:pt x="3363985" y="4118995"/>
                </a:cubicBezTo>
                <a:cubicBezTo>
                  <a:pt x="3491218" y="4070059"/>
                  <a:pt x="3706536" y="3769453"/>
                  <a:pt x="3741490" y="3523376"/>
                </a:cubicBezTo>
                <a:cubicBezTo>
                  <a:pt x="3776444" y="3277299"/>
                  <a:pt x="3561127" y="2888609"/>
                  <a:pt x="3573710" y="2642532"/>
                </a:cubicBezTo>
                <a:cubicBezTo>
                  <a:pt x="3586294" y="2396455"/>
                  <a:pt x="3777842" y="2181138"/>
                  <a:pt x="3816991" y="2046914"/>
                </a:cubicBezTo>
                <a:cubicBezTo>
                  <a:pt x="3856140" y="1912690"/>
                  <a:pt x="3837963" y="1923875"/>
                  <a:pt x="3808602" y="1837189"/>
                </a:cubicBezTo>
                <a:cubicBezTo>
                  <a:pt x="3779241" y="1750503"/>
                  <a:pt x="3631035" y="1712753"/>
                  <a:pt x="3640822" y="1526797"/>
                </a:cubicBezTo>
                <a:cubicBezTo>
                  <a:pt x="3650609" y="1340841"/>
                  <a:pt x="3828176" y="897623"/>
                  <a:pt x="3867325" y="721454"/>
                </a:cubicBezTo>
                <a:cubicBezTo>
                  <a:pt x="3906474" y="545285"/>
                  <a:pt x="3878510" y="562063"/>
                  <a:pt x="3875714" y="469784"/>
                </a:cubicBezTo>
                <a:cubicBezTo>
                  <a:pt x="3872918" y="377505"/>
                  <a:pt x="3828176" y="237688"/>
                  <a:pt x="3850547" y="167780"/>
                </a:cubicBezTo>
                <a:cubicBezTo>
                  <a:pt x="3872918" y="97872"/>
                  <a:pt x="3967993" y="78297"/>
                  <a:pt x="4009938" y="50334"/>
                </a:cubicBezTo>
                <a:cubicBezTo>
                  <a:pt x="4051883" y="22371"/>
                  <a:pt x="4077050" y="11185"/>
                  <a:pt x="4102217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71DD10-9A8B-90E5-862C-023B37CEF96C}"/>
              </a:ext>
            </a:extLst>
          </p:cNvPr>
          <p:cNvSpPr/>
          <p:nvPr/>
        </p:nvSpPr>
        <p:spPr>
          <a:xfrm>
            <a:off x="11669087" y="6316910"/>
            <a:ext cx="360726" cy="360726"/>
          </a:xfrm>
          <a:prstGeom prst="ellipse">
            <a:avLst/>
          </a:prstGeom>
          <a:solidFill>
            <a:srgbClr val="FFFA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9</a:t>
            </a:r>
            <a:endParaRPr lang="en-TW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281866-3F85-4316-CAB2-85F37F6FA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50" y="381000"/>
            <a:ext cx="4762500" cy="6096000"/>
          </a:xfrm>
          <a:prstGeom prst="rect">
            <a:avLst/>
          </a:prstGeom>
          <a:ln>
            <a:solidFill>
              <a:schemeClr val="accent1">
                <a:shade val="15000"/>
                <a:alpha val="67000"/>
              </a:schemeClr>
            </a:solidFill>
            <a:prstDash val="dash"/>
          </a:ln>
        </p:spPr>
      </p:pic>
    </p:spTree>
    <p:extLst>
      <p:ext uri="{BB962C8B-B14F-4D97-AF65-F5344CB8AC3E}">
        <p14:creationId xmlns:p14="http://schemas.microsoft.com/office/powerpoint/2010/main" val="2293799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C">
            <a:alpha val="2196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06F82-FD78-9E7C-2663-C647FA6E1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TW" sz="3600" b="1" dirty="0">
                <a:latin typeface="Lantinghei TC Demibold" panose="03000509000000000000" pitchFamily="66" charset="-120"/>
                <a:ea typeface="Lantinghei TC Demibold" panose="03000509000000000000" pitchFamily="66" charset="-120"/>
              </a:rPr>
              <a:t>Predict if VOO will go up on 9/8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849670E-CB39-AB18-63D4-0DD35FEAF042}"/>
              </a:ext>
            </a:extLst>
          </p:cNvPr>
          <p:cNvSpPr/>
          <p:nvPr/>
        </p:nvSpPr>
        <p:spPr>
          <a:xfrm>
            <a:off x="8296712" y="2625754"/>
            <a:ext cx="4102217" cy="4530055"/>
          </a:xfrm>
          <a:custGeom>
            <a:avLst/>
            <a:gdLst>
              <a:gd name="connsiteX0" fmla="*/ 0 w 4102217"/>
              <a:gd name="connsiteY0" fmla="*/ 4530055 h 4530055"/>
              <a:gd name="connsiteX1" fmla="*/ 83890 w 4102217"/>
              <a:gd name="connsiteY1" fmla="*/ 4093828 h 4530055"/>
              <a:gd name="connsiteX2" fmla="*/ 243281 w 4102217"/>
              <a:gd name="connsiteY2" fmla="*/ 3842158 h 4530055"/>
              <a:gd name="connsiteX3" fmla="*/ 1031846 w 4102217"/>
              <a:gd name="connsiteY3" fmla="*/ 3775046 h 4530055"/>
              <a:gd name="connsiteX4" fmla="*/ 1174459 w 4102217"/>
              <a:gd name="connsiteY4" fmla="*/ 4009938 h 4530055"/>
              <a:gd name="connsiteX5" fmla="*/ 1249960 w 4102217"/>
              <a:gd name="connsiteY5" fmla="*/ 4169329 h 4530055"/>
              <a:gd name="connsiteX6" fmla="*/ 1828800 w 4102217"/>
              <a:gd name="connsiteY6" fmla="*/ 4118995 h 4530055"/>
              <a:gd name="connsiteX7" fmla="*/ 2172749 w 4102217"/>
              <a:gd name="connsiteY7" fmla="*/ 3514987 h 4530055"/>
              <a:gd name="connsiteX8" fmla="*/ 2978092 w 4102217"/>
              <a:gd name="connsiteY8" fmla="*/ 3816991 h 4530055"/>
              <a:gd name="connsiteX9" fmla="*/ 3363985 w 4102217"/>
              <a:gd name="connsiteY9" fmla="*/ 4118995 h 4530055"/>
              <a:gd name="connsiteX10" fmla="*/ 3741490 w 4102217"/>
              <a:gd name="connsiteY10" fmla="*/ 3523376 h 4530055"/>
              <a:gd name="connsiteX11" fmla="*/ 3573710 w 4102217"/>
              <a:gd name="connsiteY11" fmla="*/ 2642532 h 4530055"/>
              <a:gd name="connsiteX12" fmla="*/ 3816991 w 4102217"/>
              <a:gd name="connsiteY12" fmla="*/ 2046914 h 4530055"/>
              <a:gd name="connsiteX13" fmla="*/ 3808602 w 4102217"/>
              <a:gd name="connsiteY13" fmla="*/ 1837189 h 4530055"/>
              <a:gd name="connsiteX14" fmla="*/ 3640822 w 4102217"/>
              <a:gd name="connsiteY14" fmla="*/ 1526797 h 4530055"/>
              <a:gd name="connsiteX15" fmla="*/ 3867325 w 4102217"/>
              <a:gd name="connsiteY15" fmla="*/ 721454 h 4530055"/>
              <a:gd name="connsiteX16" fmla="*/ 3875714 w 4102217"/>
              <a:gd name="connsiteY16" fmla="*/ 469784 h 4530055"/>
              <a:gd name="connsiteX17" fmla="*/ 3850547 w 4102217"/>
              <a:gd name="connsiteY17" fmla="*/ 167780 h 4530055"/>
              <a:gd name="connsiteX18" fmla="*/ 4009938 w 4102217"/>
              <a:gd name="connsiteY18" fmla="*/ 50334 h 4530055"/>
              <a:gd name="connsiteX19" fmla="*/ 4102217 w 4102217"/>
              <a:gd name="connsiteY19" fmla="*/ 0 h 453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02217" h="4530055">
                <a:moveTo>
                  <a:pt x="0" y="4530055"/>
                </a:moveTo>
                <a:cubicBezTo>
                  <a:pt x="21671" y="4369266"/>
                  <a:pt x="43343" y="4208477"/>
                  <a:pt x="83890" y="4093828"/>
                </a:cubicBezTo>
                <a:cubicBezTo>
                  <a:pt x="124437" y="3979179"/>
                  <a:pt x="85288" y="3895288"/>
                  <a:pt x="243281" y="3842158"/>
                </a:cubicBezTo>
                <a:cubicBezTo>
                  <a:pt x="401274" y="3789028"/>
                  <a:pt x="876650" y="3747083"/>
                  <a:pt x="1031846" y="3775046"/>
                </a:cubicBezTo>
                <a:cubicBezTo>
                  <a:pt x="1187042" y="3803009"/>
                  <a:pt x="1138107" y="3944224"/>
                  <a:pt x="1174459" y="4009938"/>
                </a:cubicBezTo>
                <a:cubicBezTo>
                  <a:pt x="1210811" y="4075652"/>
                  <a:pt x="1140903" y="4151153"/>
                  <a:pt x="1249960" y="4169329"/>
                </a:cubicBezTo>
                <a:cubicBezTo>
                  <a:pt x="1359017" y="4187505"/>
                  <a:pt x="1675002" y="4228052"/>
                  <a:pt x="1828800" y="4118995"/>
                </a:cubicBezTo>
                <a:cubicBezTo>
                  <a:pt x="1982598" y="4009938"/>
                  <a:pt x="1981200" y="3565321"/>
                  <a:pt x="2172749" y="3514987"/>
                </a:cubicBezTo>
                <a:cubicBezTo>
                  <a:pt x="2364298" y="3464653"/>
                  <a:pt x="2779553" y="3716323"/>
                  <a:pt x="2978092" y="3816991"/>
                </a:cubicBezTo>
                <a:cubicBezTo>
                  <a:pt x="3176631" y="3917659"/>
                  <a:pt x="3236752" y="4167931"/>
                  <a:pt x="3363985" y="4118995"/>
                </a:cubicBezTo>
                <a:cubicBezTo>
                  <a:pt x="3491218" y="4070059"/>
                  <a:pt x="3706536" y="3769453"/>
                  <a:pt x="3741490" y="3523376"/>
                </a:cubicBezTo>
                <a:cubicBezTo>
                  <a:pt x="3776444" y="3277299"/>
                  <a:pt x="3561127" y="2888609"/>
                  <a:pt x="3573710" y="2642532"/>
                </a:cubicBezTo>
                <a:cubicBezTo>
                  <a:pt x="3586294" y="2396455"/>
                  <a:pt x="3777842" y="2181138"/>
                  <a:pt x="3816991" y="2046914"/>
                </a:cubicBezTo>
                <a:cubicBezTo>
                  <a:pt x="3856140" y="1912690"/>
                  <a:pt x="3837963" y="1923875"/>
                  <a:pt x="3808602" y="1837189"/>
                </a:cubicBezTo>
                <a:cubicBezTo>
                  <a:pt x="3779241" y="1750503"/>
                  <a:pt x="3631035" y="1712753"/>
                  <a:pt x="3640822" y="1526797"/>
                </a:cubicBezTo>
                <a:cubicBezTo>
                  <a:pt x="3650609" y="1340841"/>
                  <a:pt x="3828176" y="897623"/>
                  <a:pt x="3867325" y="721454"/>
                </a:cubicBezTo>
                <a:cubicBezTo>
                  <a:pt x="3906474" y="545285"/>
                  <a:pt x="3878510" y="562063"/>
                  <a:pt x="3875714" y="469784"/>
                </a:cubicBezTo>
                <a:cubicBezTo>
                  <a:pt x="3872918" y="377505"/>
                  <a:pt x="3828176" y="237688"/>
                  <a:pt x="3850547" y="167780"/>
                </a:cubicBezTo>
                <a:cubicBezTo>
                  <a:pt x="3872918" y="97872"/>
                  <a:pt x="3967993" y="78297"/>
                  <a:pt x="4009938" y="50334"/>
                </a:cubicBezTo>
                <a:cubicBezTo>
                  <a:pt x="4051883" y="22371"/>
                  <a:pt x="4077050" y="11185"/>
                  <a:pt x="4102217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71DD10-9A8B-90E5-862C-023B37CEF96C}"/>
              </a:ext>
            </a:extLst>
          </p:cNvPr>
          <p:cNvSpPr/>
          <p:nvPr/>
        </p:nvSpPr>
        <p:spPr>
          <a:xfrm>
            <a:off x="11669087" y="6316910"/>
            <a:ext cx="360726" cy="360726"/>
          </a:xfrm>
          <a:prstGeom prst="ellipse">
            <a:avLst/>
          </a:prstGeom>
          <a:solidFill>
            <a:srgbClr val="FFFA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sz="14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61C4AA-C32A-5196-5A33-265AFEE32D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2358750"/>
            <a:ext cx="7772400" cy="1061714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1AAAC6-6531-8211-A8B4-BB4D226019B2}"/>
              </a:ext>
            </a:extLst>
          </p:cNvPr>
          <p:cNvSpPr txBox="1"/>
          <p:nvPr/>
        </p:nvSpPr>
        <p:spPr>
          <a:xfrm>
            <a:off x="2209800" y="1695960"/>
            <a:ext cx="62042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Input: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9/7</a:t>
            </a:r>
            <a:r>
              <a:rPr lang="zh-TW" altLang="en-US" dirty="0"/>
              <a:t> </a:t>
            </a:r>
            <a:r>
              <a:rPr lang="en-US" altLang="zh-TW" dirty="0"/>
              <a:t>VOO</a:t>
            </a:r>
            <a:r>
              <a:rPr lang="zh-TW" altLang="en-US" dirty="0"/>
              <a:t> </a:t>
            </a:r>
            <a:r>
              <a:rPr lang="en-US" altLang="zh-TW" dirty="0"/>
              <a:t>DATA</a:t>
            </a:r>
            <a:endParaRPr lang="en-TW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C48A10-9B26-2F39-04D0-91E2E2CEA4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800" y="4372841"/>
            <a:ext cx="5854700" cy="1104900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1A47C1-3C30-52D8-A33C-A09510B7F62C}"/>
              </a:ext>
            </a:extLst>
          </p:cNvPr>
          <p:cNvSpPr txBox="1"/>
          <p:nvPr/>
        </p:nvSpPr>
        <p:spPr>
          <a:xfrm>
            <a:off x="2209800" y="3686300"/>
            <a:ext cx="62042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Output:</a:t>
            </a:r>
            <a:r>
              <a:rPr lang="zh-TW" altLang="en-US" dirty="0"/>
              <a:t> </a:t>
            </a:r>
            <a:endParaRPr lang="en-US" altLang="zh-TW" dirty="0"/>
          </a:p>
          <a:p>
            <a:r>
              <a:rPr lang="en-US" altLang="zh-TW" dirty="0"/>
              <a:t>If</a:t>
            </a:r>
            <a:r>
              <a:rPr lang="zh-TW" altLang="en-US" dirty="0"/>
              <a:t> </a:t>
            </a:r>
            <a:r>
              <a:rPr lang="en-US" altLang="zh-TW" dirty="0"/>
              <a:t>9/8</a:t>
            </a:r>
            <a:r>
              <a:rPr lang="zh-TW" altLang="en-US" dirty="0"/>
              <a:t> </a:t>
            </a:r>
            <a:r>
              <a:rPr lang="en-US" altLang="zh-TW" dirty="0"/>
              <a:t>will</a:t>
            </a:r>
            <a:r>
              <a:rPr lang="zh-TW" altLang="en-US" dirty="0"/>
              <a:t> </a:t>
            </a:r>
            <a:r>
              <a:rPr lang="en-US" altLang="zh-TW" dirty="0"/>
              <a:t>go</a:t>
            </a:r>
            <a:r>
              <a:rPr lang="zh-TW" altLang="en-US" dirty="0"/>
              <a:t> </a:t>
            </a:r>
            <a:r>
              <a:rPr lang="en-US" altLang="zh-TW" dirty="0"/>
              <a:t>up?</a:t>
            </a:r>
            <a:endParaRPr lang="en-TW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30AAC9-BF62-675E-5FCD-9FEB988D88A7}"/>
              </a:ext>
            </a:extLst>
          </p:cNvPr>
          <p:cNvSpPr txBox="1"/>
          <p:nvPr/>
        </p:nvSpPr>
        <p:spPr>
          <a:xfrm>
            <a:off x="2034722" y="5559554"/>
            <a:ext cx="6204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dirty="0"/>
              <a:t>(</a:t>
            </a:r>
            <a:r>
              <a:rPr lang="en-TW" dirty="0"/>
              <a:t>基金投資有賺有賠 投資人申購前請詳閱基金公開說明書</a:t>
            </a:r>
            <a:r>
              <a:rPr lang="en-US" altLang="zh-TW" dirty="0"/>
              <a:t>)</a:t>
            </a:r>
            <a:endParaRPr lang="en-TW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605461-0F19-C527-EB8E-5E4223436E57}"/>
              </a:ext>
            </a:extLst>
          </p:cNvPr>
          <p:cNvSpPr txBox="1"/>
          <p:nvPr/>
        </p:nvSpPr>
        <p:spPr>
          <a:xfrm>
            <a:off x="11643115" y="6308304"/>
            <a:ext cx="5076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10</a:t>
            </a:r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21376769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D65584-DDF5-D48E-6360-DE41CD5876A0}"/>
              </a:ext>
            </a:extLst>
          </p:cNvPr>
          <p:cNvSpPr/>
          <p:nvPr/>
        </p:nvSpPr>
        <p:spPr>
          <a:xfrm>
            <a:off x="3831853" y="3051999"/>
            <a:ext cx="4528293" cy="754001"/>
          </a:xfrm>
          <a:prstGeom prst="round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Thanks for listening</a:t>
            </a:r>
            <a:endParaRPr lang="en-US" dirty="0">
              <a:solidFill>
                <a:schemeClr val="tx1"/>
              </a:solidFill>
              <a:effectLst/>
              <a:latin typeface="+mn-ea"/>
              <a:cs typeface="Verdan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EC7E54-79AC-E1DE-83D5-591CBFA649D0}"/>
              </a:ext>
            </a:extLst>
          </p:cNvPr>
          <p:cNvSpPr txBox="1"/>
          <p:nvPr/>
        </p:nvSpPr>
        <p:spPr>
          <a:xfrm>
            <a:off x="10312924" y="6435024"/>
            <a:ext cx="187907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Photo</a:t>
            </a:r>
            <a:r>
              <a:rPr lang="zh-TW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 </a:t>
            </a:r>
            <a:r>
              <a:rPr lang="en-US" altLang="zh-TW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by</a:t>
            </a:r>
            <a:r>
              <a:rPr lang="zh-TW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@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NTINGHEI TC DEMIBOLD" panose="03000509000000000000" pitchFamily="66" charset="-120"/>
                <a:ea typeface="LANTINGHEI TC DEMIBOLD" panose="03000509000000000000" pitchFamily="66" charset="-120"/>
                <a:cs typeface="Verdana" panose="020B0604030504040204" pitchFamily="34" charset="0"/>
              </a:rPr>
              <a:t>riverhetw</a:t>
            </a:r>
            <a:endParaRPr lang="en-TW" sz="1200" dirty="0">
              <a:solidFill>
                <a:schemeClr val="tx1">
                  <a:lumMod val="50000"/>
                  <a:lumOff val="50000"/>
                </a:schemeClr>
              </a:solidFill>
              <a:latin typeface="LANTINGHEI TC DEMIBOLD" panose="03000509000000000000" pitchFamily="66" charset="-120"/>
              <a:ea typeface="LANTINGHEI TC DEMIBOLD" panose="03000509000000000000" pitchFamily="66" charset="-12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371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C">
            <a:alpha val="2196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06F82-FD78-9E7C-2663-C647FA6E1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b="1" dirty="0">
                <a:latin typeface="Lantinghei TC Demibold" panose="03000509000000000000" pitchFamily="66" charset="-120"/>
                <a:ea typeface="Lantinghei TC Demibold" panose="03000509000000000000" pitchFamily="66" charset="-120"/>
              </a:rPr>
              <a:t>Motivation</a:t>
            </a:r>
            <a:endParaRPr lang="en-TW" sz="3600" b="1" dirty="0">
              <a:latin typeface="Lantinghei TC Demibold" panose="03000509000000000000" pitchFamily="66" charset="-120"/>
              <a:ea typeface="Lantinghei TC Demibold" panose="03000509000000000000" pitchFamily="66" charset="-12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849670E-CB39-AB18-63D4-0DD35FEAF042}"/>
              </a:ext>
            </a:extLst>
          </p:cNvPr>
          <p:cNvSpPr/>
          <p:nvPr/>
        </p:nvSpPr>
        <p:spPr>
          <a:xfrm>
            <a:off x="8296712" y="2625754"/>
            <a:ext cx="4102217" cy="4530055"/>
          </a:xfrm>
          <a:custGeom>
            <a:avLst/>
            <a:gdLst>
              <a:gd name="connsiteX0" fmla="*/ 0 w 4102217"/>
              <a:gd name="connsiteY0" fmla="*/ 4530055 h 4530055"/>
              <a:gd name="connsiteX1" fmla="*/ 83890 w 4102217"/>
              <a:gd name="connsiteY1" fmla="*/ 4093828 h 4530055"/>
              <a:gd name="connsiteX2" fmla="*/ 243281 w 4102217"/>
              <a:gd name="connsiteY2" fmla="*/ 3842158 h 4530055"/>
              <a:gd name="connsiteX3" fmla="*/ 1031846 w 4102217"/>
              <a:gd name="connsiteY3" fmla="*/ 3775046 h 4530055"/>
              <a:gd name="connsiteX4" fmla="*/ 1174459 w 4102217"/>
              <a:gd name="connsiteY4" fmla="*/ 4009938 h 4530055"/>
              <a:gd name="connsiteX5" fmla="*/ 1249960 w 4102217"/>
              <a:gd name="connsiteY5" fmla="*/ 4169329 h 4530055"/>
              <a:gd name="connsiteX6" fmla="*/ 1828800 w 4102217"/>
              <a:gd name="connsiteY6" fmla="*/ 4118995 h 4530055"/>
              <a:gd name="connsiteX7" fmla="*/ 2172749 w 4102217"/>
              <a:gd name="connsiteY7" fmla="*/ 3514987 h 4530055"/>
              <a:gd name="connsiteX8" fmla="*/ 2978092 w 4102217"/>
              <a:gd name="connsiteY8" fmla="*/ 3816991 h 4530055"/>
              <a:gd name="connsiteX9" fmla="*/ 3363985 w 4102217"/>
              <a:gd name="connsiteY9" fmla="*/ 4118995 h 4530055"/>
              <a:gd name="connsiteX10" fmla="*/ 3741490 w 4102217"/>
              <a:gd name="connsiteY10" fmla="*/ 3523376 h 4530055"/>
              <a:gd name="connsiteX11" fmla="*/ 3573710 w 4102217"/>
              <a:gd name="connsiteY11" fmla="*/ 2642532 h 4530055"/>
              <a:gd name="connsiteX12" fmla="*/ 3816991 w 4102217"/>
              <a:gd name="connsiteY12" fmla="*/ 2046914 h 4530055"/>
              <a:gd name="connsiteX13" fmla="*/ 3808602 w 4102217"/>
              <a:gd name="connsiteY13" fmla="*/ 1837189 h 4530055"/>
              <a:gd name="connsiteX14" fmla="*/ 3640822 w 4102217"/>
              <a:gd name="connsiteY14" fmla="*/ 1526797 h 4530055"/>
              <a:gd name="connsiteX15" fmla="*/ 3867325 w 4102217"/>
              <a:gd name="connsiteY15" fmla="*/ 721454 h 4530055"/>
              <a:gd name="connsiteX16" fmla="*/ 3875714 w 4102217"/>
              <a:gd name="connsiteY16" fmla="*/ 469784 h 4530055"/>
              <a:gd name="connsiteX17" fmla="*/ 3850547 w 4102217"/>
              <a:gd name="connsiteY17" fmla="*/ 167780 h 4530055"/>
              <a:gd name="connsiteX18" fmla="*/ 4009938 w 4102217"/>
              <a:gd name="connsiteY18" fmla="*/ 50334 h 4530055"/>
              <a:gd name="connsiteX19" fmla="*/ 4102217 w 4102217"/>
              <a:gd name="connsiteY19" fmla="*/ 0 h 453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02217" h="4530055">
                <a:moveTo>
                  <a:pt x="0" y="4530055"/>
                </a:moveTo>
                <a:cubicBezTo>
                  <a:pt x="21671" y="4369266"/>
                  <a:pt x="43343" y="4208477"/>
                  <a:pt x="83890" y="4093828"/>
                </a:cubicBezTo>
                <a:cubicBezTo>
                  <a:pt x="124437" y="3979179"/>
                  <a:pt x="85288" y="3895288"/>
                  <a:pt x="243281" y="3842158"/>
                </a:cubicBezTo>
                <a:cubicBezTo>
                  <a:pt x="401274" y="3789028"/>
                  <a:pt x="876650" y="3747083"/>
                  <a:pt x="1031846" y="3775046"/>
                </a:cubicBezTo>
                <a:cubicBezTo>
                  <a:pt x="1187042" y="3803009"/>
                  <a:pt x="1138107" y="3944224"/>
                  <a:pt x="1174459" y="4009938"/>
                </a:cubicBezTo>
                <a:cubicBezTo>
                  <a:pt x="1210811" y="4075652"/>
                  <a:pt x="1140903" y="4151153"/>
                  <a:pt x="1249960" y="4169329"/>
                </a:cubicBezTo>
                <a:cubicBezTo>
                  <a:pt x="1359017" y="4187505"/>
                  <a:pt x="1675002" y="4228052"/>
                  <a:pt x="1828800" y="4118995"/>
                </a:cubicBezTo>
                <a:cubicBezTo>
                  <a:pt x="1982598" y="4009938"/>
                  <a:pt x="1981200" y="3565321"/>
                  <a:pt x="2172749" y="3514987"/>
                </a:cubicBezTo>
                <a:cubicBezTo>
                  <a:pt x="2364298" y="3464653"/>
                  <a:pt x="2779553" y="3716323"/>
                  <a:pt x="2978092" y="3816991"/>
                </a:cubicBezTo>
                <a:cubicBezTo>
                  <a:pt x="3176631" y="3917659"/>
                  <a:pt x="3236752" y="4167931"/>
                  <a:pt x="3363985" y="4118995"/>
                </a:cubicBezTo>
                <a:cubicBezTo>
                  <a:pt x="3491218" y="4070059"/>
                  <a:pt x="3706536" y="3769453"/>
                  <a:pt x="3741490" y="3523376"/>
                </a:cubicBezTo>
                <a:cubicBezTo>
                  <a:pt x="3776444" y="3277299"/>
                  <a:pt x="3561127" y="2888609"/>
                  <a:pt x="3573710" y="2642532"/>
                </a:cubicBezTo>
                <a:cubicBezTo>
                  <a:pt x="3586294" y="2396455"/>
                  <a:pt x="3777842" y="2181138"/>
                  <a:pt x="3816991" y="2046914"/>
                </a:cubicBezTo>
                <a:cubicBezTo>
                  <a:pt x="3856140" y="1912690"/>
                  <a:pt x="3837963" y="1923875"/>
                  <a:pt x="3808602" y="1837189"/>
                </a:cubicBezTo>
                <a:cubicBezTo>
                  <a:pt x="3779241" y="1750503"/>
                  <a:pt x="3631035" y="1712753"/>
                  <a:pt x="3640822" y="1526797"/>
                </a:cubicBezTo>
                <a:cubicBezTo>
                  <a:pt x="3650609" y="1340841"/>
                  <a:pt x="3828176" y="897623"/>
                  <a:pt x="3867325" y="721454"/>
                </a:cubicBezTo>
                <a:cubicBezTo>
                  <a:pt x="3906474" y="545285"/>
                  <a:pt x="3878510" y="562063"/>
                  <a:pt x="3875714" y="469784"/>
                </a:cubicBezTo>
                <a:cubicBezTo>
                  <a:pt x="3872918" y="377505"/>
                  <a:pt x="3828176" y="237688"/>
                  <a:pt x="3850547" y="167780"/>
                </a:cubicBezTo>
                <a:cubicBezTo>
                  <a:pt x="3872918" y="97872"/>
                  <a:pt x="3967993" y="78297"/>
                  <a:pt x="4009938" y="50334"/>
                </a:cubicBezTo>
                <a:cubicBezTo>
                  <a:pt x="4051883" y="22371"/>
                  <a:pt x="4077050" y="11185"/>
                  <a:pt x="4102217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71DD10-9A8B-90E5-862C-023B37CEF96C}"/>
              </a:ext>
            </a:extLst>
          </p:cNvPr>
          <p:cNvSpPr/>
          <p:nvPr/>
        </p:nvSpPr>
        <p:spPr>
          <a:xfrm>
            <a:off x="11669087" y="6316910"/>
            <a:ext cx="360726" cy="360726"/>
          </a:xfrm>
          <a:prstGeom prst="ellipse">
            <a:avLst/>
          </a:prstGeom>
          <a:solidFill>
            <a:srgbClr val="FFFA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1</a:t>
            </a:r>
            <a:endParaRPr lang="en-TW" dirty="0">
              <a:solidFill>
                <a:schemeClr val="tx1"/>
              </a:solidFill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45B0CC5-A652-0E6C-B140-DE89A60871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6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2000"/>
                    </a14:imgEffect>
                    <a14:imgEffect>
                      <a14:colorTemperature colorTemp="5300"/>
                    </a14:imgEffect>
                    <a14:imgEffect>
                      <a14:saturation sat="0"/>
                    </a14:imgEffect>
                    <a14:imgEffect>
                      <a14:brightnessContrast bright="-5000" contrast="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71" t="3283" r="1057" b="4756"/>
          <a:stretch/>
        </p:blipFill>
        <p:spPr bwMode="auto">
          <a:xfrm>
            <a:off x="3657600" y="2262433"/>
            <a:ext cx="4892511" cy="2628348"/>
          </a:xfrm>
          <a:prstGeom prst="rect">
            <a:avLst/>
          </a:prstGeom>
          <a:noFill/>
          <a:ln w="50800">
            <a:solidFill>
              <a:schemeClr val="tx1">
                <a:lumMod val="50000"/>
                <a:lumOff val="50000"/>
                <a:alpha val="73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772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C">
            <a:alpha val="2196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06F82-FD78-9E7C-2663-C647FA6E1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b="1" dirty="0">
                <a:latin typeface="Lantinghei TC Demibold" panose="03000509000000000000" pitchFamily="66" charset="-120"/>
                <a:ea typeface="Lantinghei TC Demibold" panose="03000509000000000000" pitchFamily="66" charset="-120"/>
              </a:rPr>
              <a:t>Overview</a:t>
            </a:r>
            <a:endParaRPr lang="en-TW" sz="3600" b="1" dirty="0">
              <a:latin typeface="Lantinghei TC Demibold" panose="03000509000000000000" pitchFamily="66" charset="-120"/>
              <a:ea typeface="Lantinghei TC Demibold" panose="03000509000000000000" pitchFamily="66" charset="-12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849670E-CB39-AB18-63D4-0DD35FEAF042}"/>
              </a:ext>
            </a:extLst>
          </p:cNvPr>
          <p:cNvSpPr/>
          <p:nvPr/>
        </p:nvSpPr>
        <p:spPr>
          <a:xfrm>
            <a:off x="8296712" y="2625754"/>
            <a:ext cx="4102217" cy="4530055"/>
          </a:xfrm>
          <a:custGeom>
            <a:avLst/>
            <a:gdLst>
              <a:gd name="connsiteX0" fmla="*/ 0 w 4102217"/>
              <a:gd name="connsiteY0" fmla="*/ 4530055 h 4530055"/>
              <a:gd name="connsiteX1" fmla="*/ 83890 w 4102217"/>
              <a:gd name="connsiteY1" fmla="*/ 4093828 h 4530055"/>
              <a:gd name="connsiteX2" fmla="*/ 243281 w 4102217"/>
              <a:gd name="connsiteY2" fmla="*/ 3842158 h 4530055"/>
              <a:gd name="connsiteX3" fmla="*/ 1031846 w 4102217"/>
              <a:gd name="connsiteY3" fmla="*/ 3775046 h 4530055"/>
              <a:gd name="connsiteX4" fmla="*/ 1174459 w 4102217"/>
              <a:gd name="connsiteY4" fmla="*/ 4009938 h 4530055"/>
              <a:gd name="connsiteX5" fmla="*/ 1249960 w 4102217"/>
              <a:gd name="connsiteY5" fmla="*/ 4169329 h 4530055"/>
              <a:gd name="connsiteX6" fmla="*/ 1828800 w 4102217"/>
              <a:gd name="connsiteY6" fmla="*/ 4118995 h 4530055"/>
              <a:gd name="connsiteX7" fmla="*/ 2172749 w 4102217"/>
              <a:gd name="connsiteY7" fmla="*/ 3514987 h 4530055"/>
              <a:gd name="connsiteX8" fmla="*/ 2978092 w 4102217"/>
              <a:gd name="connsiteY8" fmla="*/ 3816991 h 4530055"/>
              <a:gd name="connsiteX9" fmla="*/ 3363985 w 4102217"/>
              <a:gd name="connsiteY9" fmla="*/ 4118995 h 4530055"/>
              <a:gd name="connsiteX10" fmla="*/ 3741490 w 4102217"/>
              <a:gd name="connsiteY10" fmla="*/ 3523376 h 4530055"/>
              <a:gd name="connsiteX11" fmla="*/ 3573710 w 4102217"/>
              <a:gd name="connsiteY11" fmla="*/ 2642532 h 4530055"/>
              <a:gd name="connsiteX12" fmla="*/ 3816991 w 4102217"/>
              <a:gd name="connsiteY12" fmla="*/ 2046914 h 4530055"/>
              <a:gd name="connsiteX13" fmla="*/ 3808602 w 4102217"/>
              <a:gd name="connsiteY13" fmla="*/ 1837189 h 4530055"/>
              <a:gd name="connsiteX14" fmla="*/ 3640822 w 4102217"/>
              <a:gd name="connsiteY14" fmla="*/ 1526797 h 4530055"/>
              <a:gd name="connsiteX15" fmla="*/ 3867325 w 4102217"/>
              <a:gd name="connsiteY15" fmla="*/ 721454 h 4530055"/>
              <a:gd name="connsiteX16" fmla="*/ 3875714 w 4102217"/>
              <a:gd name="connsiteY16" fmla="*/ 469784 h 4530055"/>
              <a:gd name="connsiteX17" fmla="*/ 3850547 w 4102217"/>
              <a:gd name="connsiteY17" fmla="*/ 167780 h 4530055"/>
              <a:gd name="connsiteX18" fmla="*/ 4009938 w 4102217"/>
              <a:gd name="connsiteY18" fmla="*/ 50334 h 4530055"/>
              <a:gd name="connsiteX19" fmla="*/ 4102217 w 4102217"/>
              <a:gd name="connsiteY19" fmla="*/ 0 h 453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02217" h="4530055">
                <a:moveTo>
                  <a:pt x="0" y="4530055"/>
                </a:moveTo>
                <a:cubicBezTo>
                  <a:pt x="21671" y="4369266"/>
                  <a:pt x="43343" y="4208477"/>
                  <a:pt x="83890" y="4093828"/>
                </a:cubicBezTo>
                <a:cubicBezTo>
                  <a:pt x="124437" y="3979179"/>
                  <a:pt x="85288" y="3895288"/>
                  <a:pt x="243281" y="3842158"/>
                </a:cubicBezTo>
                <a:cubicBezTo>
                  <a:pt x="401274" y="3789028"/>
                  <a:pt x="876650" y="3747083"/>
                  <a:pt x="1031846" y="3775046"/>
                </a:cubicBezTo>
                <a:cubicBezTo>
                  <a:pt x="1187042" y="3803009"/>
                  <a:pt x="1138107" y="3944224"/>
                  <a:pt x="1174459" y="4009938"/>
                </a:cubicBezTo>
                <a:cubicBezTo>
                  <a:pt x="1210811" y="4075652"/>
                  <a:pt x="1140903" y="4151153"/>
                  <a:pt x="1249960" y="4169329"/>
                </a:cubicBezTo>
                <a:cubicBezTo>
                  <a:pt x="1359017" y="4187505"/>
                  <a:pt x="1675002" y="4228052"/>
                  <a:pt x="1828800" y="4118995"/>
                </a:cubicBezTo>
                <a:cubicBezTo>
                  <a:pt x="1982598" y="4009938"/>
                  <a:pt x="1981200" y="3565321"/>
                  <a:pt x="2172749" y="3514987"/>
                </a:cubicBezTo>
                <a:cubicBezTo>
                  <a:pt x="2364298" y="3464653"/>
                  <a:pt x="2779553" y="3716323"/>
                  <a:pt x="2978092" y="3816991"/>
                </a:cubicBezTo>
                <a:cubicBezTo>
                  <a:pt x="3176631" y="3917659"/>
                  <a:pt x="3236752" y="4167931"/>
                  <a:pt x="3363985" y="4118995"/>
                </a:cubicBezTo>
                <a:cubicBezTo>
                  <a:pt x="3491218" y="4070059"/>
                  <a:pt x="3706536" y="3769453"/>
                  <a:pt x="3741490" y="3523376"/>
                </a:cubicBezTo>
                <a:cubicBezTo>
                  <a:pt x="3776444" y="3277299"/>
                  <a:pt x="3561127" y="2888609"/>
                  <a:pt x="3573710" y="2642532"/>
                </a:cubicBezTo>
                <a:cubicBezTo>
                  <a:pt x="3586294" y="2396455"/>
                  <a:pt x="3777842" y="2181138"/>
                  <a:pt x="3816991" y="2046914"/>
                </a:cubicBezTo>
                <a:cubicBezTo>
                  <a:pt x="3856140" y="1912690"/>
                  <a:pt x="3837963" y="1923875"/>
                  <a:pt x="3808602" y="1837189"/>
                </a:cubicBezTo>
                <a:cubicBezTo>
                  <a:pt x="3779241" y="1750503"/>
                  <a:pt x="3631035" y="1712753"/>
                  <a:pt x="3640822" y="1526797"/>
                </a:cubicBezTo>
                <a:cubicBezTo>
                  <a:pt x="3650609" y="1340841"/>
                  <a:pt x="3828176" y="897623"/>
                  <a:pt x="3867325" y="721454"/>
                </a:cubicBezTo>
                <a:cubicBezTo>
                  <a:pt x="3906474" y="545285"/>
                  <a:pt x="3878510" y="562063"/>
                  <a:pt x="3875714" y="469784"/>
                </a:cubicBezTo>
                <a:cubicBezTo>
                  <a:pt x="3872918" y="377505"/>
                  <a:pt x="3828176" y="237688"/>
                  <a:pt x="3850547" y="167780"/>
                </a:cubicBezTo>
                <a:cubicBezTo>
                  <a:pt x="3872918" y="97872"/>
                  <a:pt x="3967993" y="78297"/>
                  <a:pt x="4009938" y="50334"/>
                </a:cubicBezTo>
                <a:cubicBezTo>
                  <a:pt x="4051883" y="22371"/>
                  <a:pt x="4077050" y="11185"/>
                  <a:pt x="4102217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71DD10-9A8B-90E5-862C-023B37CEF96C}"/>
              </a:ext>
            </a:extLst>
          </p:cNvPr>
          <p:cNvSpPr/>
          <p:nvPr/>
        </p:nvSpPr>
        <p:spPr>
          <a:xfrm>
            <a:off x="11669087" y="6316910"/>
            <a:ext cx="360726" cy="360726"/>
          </a:xfrm>
          <a:prstGeom prst="ellipse">
            <a:avLst/>
          </a:prstGeom>
          <a:solidFill>
            <a:srgbClr val="FFFA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2</a:t>
            </a:r>
            <a:endParaRPr lang="en-TW" dirty="0">
              <a:solidFill>
                <a:schemeClr val="tx1"/>
              </a:solidFill>
            </a:endParaRP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CF4583F-56D6-3C57-3F20-FF85896A4063}"/>
              </a:ext>
            </a:extLst>
          </p:cNvPr>
          <p:cNvGrpSpPr/>
          <p:nvPr/>
        </p:nvGrpSpPr>
        <p:grpSpPr>
          <a:xfrm>
            <a:off x="2856000" y="1896599"/>
            <a:ext cx="6480000" cy="3578168"/>
            <a:chOff x="2410750" y="1704575"/>
            <a:chExt cx="6480000" cy="3578168"/>
          </a:xfrm>
        </p:grpSpPr>
        <p:sp>
          <p:nvSpPr>
            <p:cNvPr id="5" name="Alternate Process 4">
              <a:extLst>
                <a:ext uri="{FF2B5EF4-FFF2-40B4-BE49-F238E27FC236}">
                  <a16:creationId xmlns:a16="http://schemas.microsoft.com/office/drawing/2014/main" id="{D4310F4A-DB2A-BF0E-0FD9-BB2A8D619B0A}"/>
                </a:ext>
              </a:extLst>
            </p:cNvPr>
            <p:cNvSpPr/>
            <p:nvPr/>
          </p:nvSpPr>
          <p:spPr>
            <a:xfrm>
              <a:off x="4570750" y="1712828"/>
              <a:ext cx="2160000" cy="3315749"/>
            </a:xfrm>
            <a:prstGeom prst="flowChartAlternateProcess">
              <a:avLst/>
            </a:prstGeom>
            <a:solidFill>
              <a:srgbClr val="FFF0FF">
                <a:alpha val="33045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 dirty="0"/>
            </a:p>
          </p:txBody>
        </p:sp>
        <p:sp>
          <p:nvSpPr>
            <p:cNvPr id="9" name="Process 8">
              <a:extLst>
                <a:ext uri="{FF2B5EF4-FFF2-40B4-BE49-F238E27FC236}">
                  <a16:creationId xmlns:a16="http://schemas.microsoft.com/office/drawing/2014/main" id="{A112B97E-0E06-ED5E-7999-BA1A93BA3775}"/>
                </a:ext>
              </a:extLst>
            </p:cNvPr>
            <p:cNvSpPr/>
            <p:nvPr/>
          </p:nvSpPr>
          <p:spPr>
            <a:xfrm>
              <a:off x="5175926" y="2192115"/>
              <a:ext cx="949649" cy="42139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</a:rPr>
                <a:t>BASIC MODEL</a:t>
              </a:r>
            </a:p>
            <a:p>
              <a:pPr algn="ctr"/>
              <a:r>
                <a:rPr lang="en-US" altLang="zh-TW" sz="800" dirty="0">
                  <a:solidFill>
                    <a:schemeClr val="tx1"/>
                  </a:solidFill>
                </a:rPr>
                <a:t>BUILDING</a:t>
              </a:r>
            </a:p>
          </p:txBody>
        </p:sp>
        <p:sp>
          <p:nvSpPr>
            <p:cNvPr id="10" name="Process 9">
              <a:extLst>
                <a:ext uri="{FF2B5EF4-FFF2-40B4-BE49-F238E27FC236}">
                  <a16:creationId xmlns:a16="http://schemas.microsoft.com/office/drawing/2014/main" id="{FE036871-A157-9123-B93D-9FC5E632F9B8}"/>
                </a:ext>
              </a:extLst>
            </p:cNvPr>
            <p:cNvSpPr/>
            <p:nvPr/>
          </p:nvSpPr>
          <p:spPr>
            <a:xfrm>
              <a:off x="5175926" y="3137866"/>
              <a:ext cx="949649" cy="42139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</a:rPr>
                <a:t>TRAINING MODEL STRUCTURING</a:t>
              </a:r>
            </a:p>
          </p:txBody>
        </p:sp>
        <p:sp>
          <p:nvSpPr>
            <p:cNvPr id="14" name="Process 13">
              <a:extLst>
                <a:ext uri="{FF2B5EF4-FFF2-40B4-BE49-F238E27FC236}">
                  <a16:creationId xmlns:a16="http://schemas.microsoft.com/office/drawing/2014/main" id="{6237BD37-7EB6-226D-E6A8-417A3D7A77E0}"/>
                </a:ext>
              </a:extLst>
            </p:cNvPr>
            <p:cNvSpPr/>
            <p:nvPr/>
          </p:nvSpPr>
          <p:spPr>
            <a:xfrm>
              <a:off x="5175926" y="4083617"/>
              <a:ext cx="949649" cy="42139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</a:rPr>
                <a:t>MODEL TUNING</a:t>
              </a:r>
            </a:p>
          </p:txBody>
        </p:sp>
        <p:sp>
          <p:nvSpPr>
            <p:cNvPr id="3" name="Alternate Process 2">
              <a:extLst>
                <a:ext uri="{FF2B5EF4-FFF2-40B4-BE49-F238E27FC236}">
                  <a16:creationId xmlns:a16="http://schemas.microsoft.com/office/drawing/2014/main" id="{819E8BC1-3DAC-454A-5B8D-29DC61629BB3}"/>
                </a:ext>
              </a:extLst>
            </p:cNvPr>
            <p:cNvSpPr/>
            <p:nvPr/>
          </p:nvSpPr>
          <p:spPr>
            <a:xfrm>
              <a:off x="6730750" y="1712828"/>
              <a:ext cx="2160000" cy="3315749"/>
            </a:xfrm>
            <a:prstGeom prst="flowChartAlternateProcess">
              <a:avLst/>
            </a:prstGeom>
            <a:solidFill>
              <a:srgbClr val="C1EBFF">
                <a:alpha val="32941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 dirty="0"/>
            </a:p>
          </p:txBody>
        </p:sp>
        <p:sp>
          <p:nvSpPr>
            <p:cNvPr id="15" name="Decision 14">
              <a:extLst>
                <a:ext uri="{FF2B5EF4-FFF2-40B4-BE49-F238E27FC236}">
                  <a16:creationId xmlns:a16="http://schemas.microsoft.com/office/drawing/2014/main" id="{2A924ED4-826A-3CC2-A867-1ED20FFA9B7C}"/>
                </a:ext>
              </a:extLst>
            </p:cNvPr>
            <p:cNvSpPr/>
            <p:nvPr/>
          </p:nvSpPr>
          <p:spPr>
            <a:xfrm>
              <a:off x="7344122" y="2968023"/>
              <a:ext cx="932270" cy="805358"/>
            </a:xfrm>
            <a:prstGeom prst="flowChartDecision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 sz="900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5E6B3B0-6658-2F85-214E-FDAA9BF8E4D5}"/>
                </a:ext>
              </a:extLst>
            </p:cNvPr>
            <p:cNvSpPr txBox="1"/>
            <p:nvPr/>
          </p:nvSpPr>
          <p:spPr>
            <a:xfrm>
              <a:off x="7332989" y="3271649"/>
              <a:ext cx="94964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TW" sz="800" dirty="0">
                  <a:solidFill>
                    <a:schemeClr val="tx1"/>
                  </a:solidFill>
                </a:rPr>
                <a:t>PERFORMANCE</a:t>
              </a:r>
              <a:endParaRPr lang="en-TW" sz="1050" dirty="0">
                <a:solidFill>
                  <a:schemeClr val="tx1"/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3123619-96FE-EB2B-171B-86345DA1AC77}"/>
                </a:ext>
              </a:extLst>
            </p:cNvPr>
            <p:cNvGrpSpPr/>
            <p:nvPr/>
          </p:nvGrpSpPr>
          <p:grpSpPr>
            <a:xfrm>
              <a:off x="2410750" y="1704575"/>
              <a:ext cx="2160000" cy="3315749"/>
              <a:chOff x="2114026" y="1690688"/>
              <a:chExt cx="2160000" cy="3315749"/>
            </a:xfrm>
          </p:grpSpPr>
          <p:sp>
            <p:nvSpPr>
              <p:cNvPr id="4" name="Alternate Process 3">
                <a:extLst>
                  <a:ext uri="{FF2B5EF4-FFF2-40B4-BE49-F238E27FC236}">
                    <a16:creationId xmlns:a16="http://schemas.microsoft.com/office/drawing/2014/main" id="{0D3E8916-85DB-654E-ADE7-A23672825691}"/>
                  </a:ext>
                </a:extLst>
              </p:cNvPr>
              <p:cNvSpPr/>
              <p:nvPr/>
            </p:nvSpPr>
            <p:spPr>
              <a:xfrm>
                <a:off x="2114026" y="1690688"/>
                <a:ext cx="2160000" cy="3315749"/>
              </a:xfrm>
              <a:prstGeom prst="flowChartAlternateProcess">
                <a:avLst/>
              </a:prstGeom>
              <a:solidFill>
                <a:srgbClr val="DFFFF5">
                  <a:alpha val="48976"/>
                </a:srgb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TW" dirty="0"/>
              </a:p>
            </p:txBody>
          </p:sp>
          <p:sp>
            <p:nvSpPr>
              <p:cNvPr id="6" name="Data 5">
                <a:extLst>
                  <a:ext uri="{FF2B5EF4-FFF2-40B4-BE49-F238E27FC236}">
                    <a16:creationId xmlns:a16="http://schemas.microsoft.com/office/drawing/2014/main" id="{29D05054-8903-EA98-9FF7-A9C8AF8381CA}"/>
                  </a:ext>
                </a:extLst>
              </p:cNvPr>
              <p:cNvSpPr/>
              <p:nvPr/>
            </p:nvSpPr>
            <p:spPr>
              <a:xfrm>
                <a:off x="2664255" y="3137866"/>
                <a:ext cx="1059542" cy="421394"/>
              </a:xfrm>
              <a:prstGeom prst="flowChartInputOutpu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</a:rPr>
                  <a:t>DATA</a:t>
                </a:r>
                <a:r>
                  <a:rPr lang="zh-TW" altLang="en-US" sz="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TW" sz="800" dirty="0">
                    <a:solidFill>
                      <a:schemeClr val="tx1"/>
                    </a:solidFill>
                  </a:rPr>
                  <a:t>FROM</a:t>
                </a:r>
                <a:r>
                  <a:rPr lang="zh-TW" altLang="en-US" sz="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TW" sz="800" dirty="0">
                    <a:solidFill>
                      <a:schemeClr val="tx1"/>
                    </a:solidFill>
                  </a:rPr>
                  <a:t>YFINANCE</a:t>
                </a:r>
              </a:p>
            </p:txBody>
          </p:sp>
          <p:sp>
            <p:nvSpPr>
              <p:cNvPr id="7" name="Process 6">
                <a:extLst>
                  <a:ext uri="{FF2B5EF4-FFF2-40B4-BE49-F238E27FC236}">
                    <a16:creationId xmlns:a16="http://schemas.microsoft.com/office/drawing/2014/main" id="{4F9DB1B0-963B-B710-41EB-9DDCE425D9DF}"/>
                  </a:ext>
                </a:extLst>
              </p:cNvPr>
              <p:cNvSpPr/>
              <p:nvPr/>
            </p:nvSpPr>
            <p:spPr>
              <a:xfrm>
                <a:off x="2719202" y="2192115"/>
                <a:ext cx="949649" cy="42139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</a:rPr>
                  <a:t>STOCK</a:t>
                </a:r>
                <a:r>
                  <a:rPr lang="zh-TW" altLang="en-US" sz="800" dirty="0">
                    <a:solidFill>
                      <a:schemeClr val="tx1"/>
                    </a:solidFill>
                  </a:rPr>
                  <a:t> </a:t>
                </a:r>
                <a:r>
                  <a:rPr lang="en-US" altLang="zh-TW" sz="800" dirty="0">
                    <a:solidFill>
                      <a:schemeClr val="tx1"/>
                    </a:solidFill>
                  </a:rPr>
                  <a:t>SELECTION</a:t>
                </a:r>
              </a:p>
            </p:txBody>
          </p:sp>
          <p:sp>
            <p:nvSpPr>
              <p:cNvPr id="8" name="Process 7">
                <a:extLst>
                  <a:ext uri="{FF2B5EF4-FFF2-40B4-BE49-F238E27FC236}">
                    <a16:creationId xmlns:a16="http://schemas.microsoft.com/office/drawing/2014/main" id="{A5EC3FD5-173D-68B8-0042-3D0C32D553FC}"/>
                  </a:ext>
                </a:extLst>
              </p:cNvPr>
              <p:cNvSpPr/>
              <p:nvPr/>
            </p:nvSpPr>
            <p:spPr>
              <a:xfrm>
                <a:off x="2719202" y="4083617"/>
                <a:ext cx="949649" cy="421393"/>
              </a:xfrm>
              <a:prstGeom prst="flowChartProcess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</a:rPr>
                  <a:t>FEATURE</a:t>
                </a:r>
              </a:p>
              <a:p>
                <a:pPr algn="ctr"/>
                <a:r>
                  <a:rPr lang="en-US" altLang="zh-TW" sz="800" dirty="0">
                    <a:solidFill>
                      <a:schemeClr val="tx1"/>
                    </a:solidFill>
                  </a:rPr>
                  <a:t>MANIPULATION</a:t>
                </a: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38D257CB-4D9E-3771-8DAE-99687A112A2A}"/>
                  </a:ext>
                </a:extLst>
              </p:cNvPr>
              <p:cNvCxnSpPr>
                <a:cxnSpLocks/>
                <a:stCxn id="7" idx="2"/>
                <a:endCxn id="6" idx="1"/>
              </p:cNvCxnSpPr>
              <p:nvPr/>
            </p:nvCxnSpPr>
            <p:spPr>
              <a:xfrm flipH="1">
                <a:off x="3194026" y="2613508"/>
                <a:ext cx="1" cy="52435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4F6F9517-E729-D24C-9890-763F8A3693F3}"/>
                  </a:ext>
                </a:extLst>
              </p:cNvPr>
              <p:cNvCxnSpPr>
                <a:cxnSpLocks/>
                <a:endCxn id="8" idx="0"/>
              </p:cNvCxnSpPr>
              <p:nvPr/>
            </p:nvCxnSpPr>
            <p:spPr>
              <a:xfrm>
                <a:off x="3189207" y="3580745"/>
                <a:ext cx="4820" cy="50287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6" name="Elbow Connector 25">
              <a:extLst>
                <a:ext uri="{FF2B5EF4-FFF2-40B4-BE49-F238E27FC236}">
                  <a16:creationId xmlns:a16="http://schemas.microsoft.com/office/drawing/2014/main" id="{7113F4AA-399E-5CD6-13F8-F07BFF7774BE}"/>
                </a:ext>
              </a:extLst>
            </p:cNvPr>
            <p:cNvCxnSpPr>
              <a:stCxn id="8" idx="3"/>
              <a:endCxn id="9" idx="1"/>
            </p:cNvCxnSpPr>
            <p:nvPr/>
          </p:nvCxnSpPr>
          <p:spPr>
            <a:xfrm flipV="1">
              <a:off x="3965575" y="2402812"/>
              <a:ext cx="1210351" cy="1905389"/>
            </a:xfrm>
            <a:prstGeom prst="bentConnector3">
              <a:avLst>
                <a:gd name="adj1" fmla="val 33366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Process 12">
              <a:extLst>
                <a:ext uri="{FF2B5EF4-FFF2-40B4-BE49-F238E27FC236}">
                  <a16:creationId xmlns:a16="http://schemas.microsoft.com/office/drawing/2014/main" id="{DC17BD29-DD88-EC07-49B0-4E5A2A9A75A8}"/>
                </a:ext>
              </a:extLst>
            </p:cNvPr>
            <p:cNvSpPr/>
            <p:nvPr/>
          </p:nvSpPr>
          <p:spPr>
            <a:xfrm>
              <a:off x="7335925" y="2206002"/>
              <a:ext cx="949649" cy="42139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</a:rPr>
                <a:t>BACKTESTING</a:t>
              </a:r>
            </a:p>
          </p:txBody>
        </p:sp>
        <p:sp>
          <p:nvSpPr>
            <p:cNvPr id="31" name="Process 30">
              <a:extLst>
                <a:ext uri="{FF2B5EF4-FFF2-40B4-BE49-F238E27FC236}">
                  <a16:creationId xmlns:a16="http://schemas.microsoft.com/office/drawing/2014/main" id="{E26B1782-D463-0D74-3D94-16F161A6EA0C}"/>
                </a:ext>
              </a:extLst>
            </p:cNvPr>
            <p:cNvSpPr/>
            <p:nvPr/>
          </p:nvSpPr>
          <p:spPr>
            <a:xfrm>
              <a:off x="7332990" y="4083617"/>
              <a:ext cx="949649" cy="421393"/>
            </a:xfrm>
            <a:prstGeom prst="flowChartProcess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800" dirty="0">
                  <a:solidFill>
                    <a:schemeClr val="tx1"/>
                  </a:solidFill>
                </a:rPr>
                <a:t>RESULT &amp; IMPLEMENT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0B12CDE8-1373-1B5D-D4CA-3DF6590EEB87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5650751" y="2613508"/>
              <a:ext cx="0" cy="52435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Elbow Connector 37">
              <a:extLst>
                <a:ext uri="{FF2B5EF4-FFF2-40B4-BE49-F238E27FC236}">
                  <a16:creationId xmlns:a16="http://schemas.microsoft.com/office/drawing/2014/main" id="{2916AC66-DBF8-123A-9FCC-05DA2376DD3A}"/>
                </a:ext>
              </a:extLst>
            </p:cNvPr>
            <p:cNvCxnSpPr>
              <a:cxnSpLocks/>
              <a:stCxn id="10" idx="3"/>
              <a:endCxn id="13" idx="1"/>
            </p:cNvCxnSpPr>
            <p:nvPr/>
          </p:nvCxnSpPr>
          <p:spPr>
            <a:xfrm flipV="1">
              <a:off x="6125575" y="2416699"/>
              <a:ext cx="1210350" cy="931864"/>
            </a:xfrm>
            <a:prstGeom prst="bentConnector3">
              <a:avLst>
                <a:gd name="adj1" fmla="val 31286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98E31793-4B5A-2A3D-259D-088005E02DC5}"/>
                </a:ext>
              </a:extLst>
            </p:cNvPr>
            <p:cNvCxnSpPr>
              <a:cxnSpLocks/>
              <a:endCxn id="15" idx="0"/>
            </p:cNvCxnSpPr>
            <p:nvPr/>
          </p:nvCxnSpPr>
          <p:spPr>
            <a:xfrm>
              <a:off x="7810257" y="2649535"/>
              <a:ext cx="0" cy="31848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Elbow Connector 45">
              <a:extLst>
                <a:ext uri="{FF2B5EF4-FFF2-40B4-BE49-F238E27FC236}">
                  <a16:creationId xmlns:a16="http://schemas.microsoft.com/office/drawing/2014/main" id="{2977C93A-76D4-2C74-A76D-C5B3478E57E5}"/>
                </a:ext>
              </a:extLst>
            </p:cNvPr>
            <p:cNvCxnSpPr>
              <a:cxnSpLocks/>
              <a:stCxn id="17" idx="1"/>
              <a:endCxn id="14" idx="2"/>
            </p:cNvCxnSpPr>
            <p:nvPr/>
          </p:nvCxnSpPr>
          <p:spPr>
            <a:xfrm rot="10800000" flipV="1">
              <a:off x="5650751" y="3379370"/>
              <a:ext cx="1682238" cy="1125639"/>
            </a:xfrm>
            <a:prstGeom prst="bentConnector4">
              <a:avLst>
                <a:gd name="adj1" fmla="val 19431"/>
                <a:gd name="adj2" fmla="val 120308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Elbow Connector 65">
              <a:extLst>
                <a:ext uri="{FF2B5EF4-FFF2-40B4-BE49-F238E27FC236}">
                  <a16:creationId xmlns:a16="http://schemas.microsoft.com/office/drawing/2014/main" id="{D7F38D98-00F5-98C1-6782-11E24353F304}"/>
                </a:ext>
              </a:extLst>
            </p:cNvPr>
            <p:cNvCxnSpPr>
              <a:cxnSpLocks/>
              <a:stCxn id="14" idx="3"/>
              <a:endCxn id="13" idx="1"/>
            </p:cNvCxnSpPr>
            <p:nvPr/>
          </p:nvCxnSpPr>
          <p:spPr>
            <a:xfrm flipV="1">
              <a:off x="6125575" y="2416699"/>
              <a:ext cx="1210350" cy="1877615"/>
            </a:xfrm>
            <a:prstGeom prst="bentConnector3">
              <a:avLst>
                <a:gd name="adj1" fmla="val 31286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04680333-7F1D-EDCF-560B-12B9434549E5}"/>
                </a:ext>
              </a:extLst>
            </p:cNvPr>
            <p:cNvCxnSpPr>
              <a:cxnSpLocks/>
            </p:cNvCxnSpPr>
            <p:nvPr/>
          </p:nvCxnSpPr>
          <p:spPr>
            <a:xfrm>
              <a:off x="7807814" y="3765129"/>
              <a:ext cx="0" cy="31848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2A2DE2F-EB50-2243-7FB0-6E5F6DD5E100}"/>
                </a:ext>
              </a:extLst>
            </p:cNvPr>
            <p:cNvSpPr txBox="1"/>
            <p:nvPr/>
          </p:nvSpPr>
          <p:spPr>
            <a:xfrm>
              <a:off x="7535190" y="3782981"/>
              <a:ext cx="94964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TW" sz="800" dirty="0">
                  <a:solidFill>
                    <a:schemeClr val="tx1"/>
                  </a:solidFill>
                </a:rPr>
                <a:t>GOOD</a:t>
              </a:r>
              <a:endParaRPr lang="en-TW" sz="1050" dirty="0">
                <a:solidFill>
                  <a:schemeClr val="tx1"/>
                </a:solidFill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1901E25-F732-DD1A-351E-863C5CF49548}"/>
                </a:ext>
              </a:extLst>
            </p:cNvPr>
            <p:cNvSpPr txBox="1"/>
            <p:nvPr/>
          </p:nvSpPr>
          <p:spPr>
            <a:xfrm>
              <a:off x="6963664" y="3194233"/>
              <a:ext cx="480885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TW" sz="800" dirty="0">
                  <a:solidFill>
                    <a:schemeClr val="tx1"/>
                  </a:solidFill>
                </a:rPr>
                <a:t>BAD</a:t>
              </a:r>
              <a:endParaRPr lang="en-TW" sz="1050" dirty="0">
                <a:solidFill>
                  <a:schemeClr val="tx1"/>
                </a:solidFill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56458C1-44EA-8117-AED2-C26080EAB159}"/>
                </a:ext>
              </a:extLst>
            </p:cNvPr>
            <p:cNvSpPr txBox="1"/>
            <p:nvPr/>
          </p:nvSpPr>
          <p:spPr>
            <a:xfrm>
              <a:off x="2799620" y="5067058"/>
              <a:ext cx="1372621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TW" sz="800" dirty="0">
                  <a:solidFill>
                    <a:schemeClr val="tx1"/>
                  </a:solidFill>
                </a:rPr>
                <a:t>DATA PREPARATION</a:t>
              </a:r>
              <a:endParaRPr lang="en-TW" sz="1050" dirty="0">
                <a:solidFill>
                  <a:schemeClr val="tx1"/>
                </a:solidFill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2C1F629-C4F2-365A-1952-6BD623623A08}"/>
                </a:ext>
              </a:extLst>
            </p:cNvPr>
            <p:cNvSpPr txBox="1"/>
            <p:nvPr/>
          </p:nvSpPr>
          <p:spPr>
            <a:xfrm>
              <a:off x="4964439" y="5067299"/>
              <a:ext cx="1372621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TW" sz="800" dirty="0">
                  <a:solidFill>
                    <a:schemeClr val="tx1"/>
                  </a:solidFill>
                </a:rPr>
                <a:t>ML ALGORITHMS</a:t>
              </a:r>
              <a:endParaRPr lang="en-TW" sz="1050" dirty="0">
                <a:solidFill>
                  <a:schemeClr val="tx1"/>
                </a:solidFill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B4F9354-7411-932A-8B6B-D6A05C86BDBA}"/>
                </a:ext>
              </a:extLst>
            </p:cNvPr>
            <p:cNvSpPr txBox="1"/>
            <p:nvPr/>
          </p:nvSpPr>
          <p:spPr>
            <a:xfrm>
              <a:off x="7121502" y="5067299"/>
              <a:ext cx="1372621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TW" sz="800" dirty="0">
                  <a:solidFill>
                    <a:schemeClr val="tx1"/>
                  </a:solidFill>
                </a:rPr>
                <a:t>BACKTESTING</a:t>
              </a:r>
              <a:endParaRPr lang="en-TW" sz="105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04277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C">
            <a:alpha val="2196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06F82-FD78-9E7C-2663-C647FA6E1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TW" sz="3600" b="1" dirty="0">
                <a:latin typeface="Lantinghei TC Demibold" panose="03000509000000000000" pitchFamily="66" charset="-120"/>
                <a:ea typeface="Lantinghei TC Demibold" panose="03000509000000000000" pitchFamily="66" charset="-120"/>
              </a:rPr>
              <a:t>Features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849670E-CB39-AB18-63D4-0DD35FEAF042}"/>
              </a:ext>
            </a:extLst>
          </p:cNvPr>
          <p:cNvSpPr/>
          <p:nvPr/>
        </p:nvSpPr>
        <p:spPr>
          <a:xfrm>
            <a:off x="8296712" y="2625754"/>
            <a:ext cx="4102217" cy="4530055"/>
          </a:xfrm>
          <a:custGeom>
            <a:avLst/>
            <a:gdLst>
              <a:gd name="connsiteX0" fmla="*/ 0 w 4102217"/>
              <a:gd name="connsiteY0" fmla="*/ 4530055 h 4530055"/>
              <a:gd name="connsiteX1" fmla="*/ 83890 w 4102217"/>
              <a:gd name="connsiteY1" fmla="*/ 4093828 h 4530055"/>
              <a:gd name="connsiteX2" fmla="*/ 243281 w 4102217"/>
              <a:gd name="connsiteY2" fmla="*/ 3842158 h 4530055"/>
              <a:gd name="connsiteX3" fmla="*/ 1031846 w 4102217"/>
              <a:gd name="connsiteY3" fmla="*/ 3775046 h 4530055"/>
              <a:gd name="connsiteX4" fmla="*/ 1174459 w 4102217"/>
              <a:gd name="connsiteY4" fmla="*/ 4009938 h 4530055"/>
              <a:gd name="connsiteX5" fmla="*/ 1249960 w 4102217"/>
              <a:gd name="connsiteY5" fmla="*/ 4169329 h 4530055"/>
              <a:gd name="connsiteX6" fmla="*/ 1828800 w 4102217"/>
              <a:gd name="connsiteY6" fmla="*/ 4118995 h 4530055"/>
              <a:gd name="connsiteX7" fmla="*/ 2172749 w 4102217"/>
              <a:gd name="connsiteY7" fmla="*/ 3514987 h 4530055"/>
              <a:gd name="connsiteX8" fmla="*/ 2978092 w 4102217"/>
              <a:gd name="connsiteY8" fmla="*/ 3816991 h 4530055"/>
              <a:gd name="connsiteX9" fmla="*/ 3363985 w 4102217"/>
              <a:gd name="connsiteY9" fmla="*/ 4118995 h 4530055"/>
              <a:gd name="connsiteX10" fmla="*/ 3741490 w 4102217"/>
              <a:gd name="connsiteY10" fmla="*/ 3523376 h 4530055"/>
              <a:gd name="connsiteX11" fmla="*/ 3573710 w 4102217"/>
              <a:gd name="connsiteY11" fmla="*/ 2642532 h 4530055"/>
              <a:gd name="connsiteX12" fmla="*/ 3816991 w 4102217"/>
              <a:gd name="connsiteY12" fmla="*/ 2046914 h 4530055"/>
              <a:gd name="connsiteX13" fmla="*/ 3808602 w 4102217"/>
              <a:gd name="connsiteY13" fmla="*/ 1837189 h 4530055"/>
              <a:gd name="connsiteX14" fmla="*/ 3640822 w 4102217"/>
              <a:gd name="connsiteY14" fmla="*/ 1526797 h 4530055"/>
              <a:gd name="connsiteX15" fmla="*/ 3867325 w 4102217"/>
              <a:gd name="connsiteY15" fmla="*/ 721454 h 4530055"/>
              <a:gd name="connsiteX16" fmla="*/ 3875714 w 4102217"/>
              <a:gd name="connsiteY16" fmla="*/ 469784 h 4530055"/>
              <a:gd name="connsiteX17" fmla="*/ 3850547 w 4102217"/>
              <a:gd name="connsiteY17" fmla="*/ 167780 h 4530055"/>
              <a:gd name="connsiteX18" fmla="*/ 4009938 w 4102217"/>
              <a:gd name="connsiteY18" fmla="*/ 50334 h 4530055"/>
              <a:gd name="connsiteX19" fmla="*/ 4102217 w 4102217"/>
              <a:gd name="connsiteY19" fmla="*/ 0 h 453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02217" h="4530055">
                <a:moveTo>
                  <a:pt x="0" y="4530055"/>
                </a:moveTo>
                <a:cubicBezTo>
                  <a:pt x="21671" y="4369266"/>
                  <a:pt x="43343" y="4208477"/>
                  <a:pt x="83890" y="4093828"/>
                </a:cubicBezTo>
                <a:cubicBezTo>
                  <a:pt x="124437" y="3979179"/>
                  <a:pt x="85288" y="3895288"/>
                  <a:pt x="243281" y="3842158"/>
                </a:cubicBezTo>
                <a:cubicBezTo>
                  <a:pt x="401274" y="3789028"/>
                  <a:pt x="876650" y="3747083"/>
                  <a:pt x="1031846" y="3775046"/>
                </a:cubicBezTo>
                <a:cubicBezTo>
                  <a:pt x="1187042" y="3803009"/>
                  <a:pt x="1138107" y="3944224"/>
                  <a:pt x="1174459" y="4009938"/>
                </a:cubicBezTo>
                <a:cubicBezTo>
                  <a:pt x="1210811" y="4075652"/>
                  <a:pt x="1140903" y="4151153"/>
                  <a:pt x="1249960" y="4169329"/>
                </a:cubicBezTo>
                <a:cubicBezTo>
                  <a:pt x="1359017" y="4187505"/>
                  <a:pt x="1675002" y="4228052"/>
                  <a:pt x="1828800" y="4118995"/>
                </a:cubicBezTo>
                <a:cubicBezTo>
                  <a:pt x="1982598" y="4009938"/>
                  <a:pt x="1981200" y="3565321"/>
                  <a:pt x="2172749" y="3514987"/>
                </a:cubicBezTo>
                <a:cubicBezTo>
                  <a:pt x="2364298" y="3464653"/>
                  <a:pt x="2779553" y="3716323"/>
                  <a:pt x="2978092" y="3816991"/>
                </a:cubicBezTo>
                <a:cubicBezTo>
                  <a:pt x="3176631" y="3917659"/>
                  <a:pt x="3236752" y="4167931"/>
                  <a:pt x="3363985" y="4118995"/>
                </a:cubicBezTo>
                <a:cubicBezTo>
                  <a:pt x="3491218" y="4070059"/>
                  <a:pt x="3706536" y="3769453"/>
                  <a:pt x="3741490" y="3523376"/>
                </a:cubicBezTo>
                <a:cubicBezTo>
                  <a:pt x="3776444" y="3277299"/>
                  <a:pt x="3561127" y="2888609"/>
                  <a:pt x="3573710" y="2642532"/>
                </a:cubicBezTo>
                <a:cubicBezTo>
                  <a:pt x="3586294" y="2396455"/>
                  <a:pt x="3777842" y="2181138"/>
                  <a:pt x="3816991" y="2046914"/>
                </a:cubicBezTo>
                <a:cubicBezTo>
                  <a:pt x="3856140" y="1912690"/>
                  <a:pt x="3837963" y="1923875"/>
                  <a:pt x="3808602" y="1837189"/>
                </a:cubicBezTo>
                <a:cubicBezTo>
                  <a:pt x="3779241" y="1750503"/>
                  <a:pt x="3631035" y="1712753"/>
                  <a:pt x="3640822" y="1526797"/>
                </a:cubicBezTo>
                <a:cubicBezTo>
                  <a:pt x="3650609" y="1340841"/>
                  <a:pt x="3828176" y="897623"/>
                  <a:pt x="3867325" y="721454"/>
                </a:cubicBezTo>
                <a:cubicBezTo>
                  <a:pt x="3906474" y="545285"/>
                  <a:pt x="3878510" y="562063"/>
                  <a:pt x="3875714" y="469784"/>
                </a:cubicBezTo>
                <a:cubicBezTo>
                  <a:pt x="3872918" y="377505"/>
                  <a:pt x="3828176" y="237688"/>
                  <a:pt x="3850547" y="167780"/>
                </a:cubicBezTo>
                <a:cubicBezTo>
                  <a:pt x="3872918" y="97872"/>
                  <a:pt x="3967993" y="78297"/>
                  <a:pt x="4009938" y="50334"/>
                </a:cubicBezTo>
                <a:cubicBezTo>
                  <a:pt x="4051883" y="22371"/>
                  <a:pt x="4077050" y="11185"/>
                  <a:pt x="4102217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71DD10-9A8B-90E5-862C-023B37CEF96C}"/>
              </a:ext>
            </a:extLst>
          </p:cNvPr>
          <p:cNvSpPr/>
          <p:nvPr/>
        </p:nvSpPr>
        <p:spPr>
          <a:xfrm>
            <a:off x="11669087" y="6316910"/>
            <a:ext cx="360726" cy="360726"/>
          </a:xfrm>
          <a:prstGeom prst="ellipse">
            <a:avLst/>
          </a:prstGeom>
          <a:solidFill>
            <a:srgbClr val="FFFA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3</a:t>
            </a:r>
            <a:endParaRPr lang="en-TW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FF8D8A-1502-A843-798D-FB8D8064B968}"/>
              </a:ext>
            </a:extLst>
          </p:cNvPr>
          <p:cNvSpPr txBox="1"/>
          <p:nvPr/>
        </p:nvSpPr>
        <p:spPr>
          <a:xfrm>
            <a:off x="1863026" y="2027711"/>
            <a:ext cx="7919207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OHLC + 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[x1,x2,x3,…] days MA + TREND </a:t>
            </a:r>
          </a:p>
          <a:p>
            <a:r>
              <a:rPr lang="en-TW" sz="1400" dirty="0"/>
              <a:t>       TREND: up/down percentage during a period, e.g. only 3 up over the past 10 days </a:t>
            </a:r>
            <a:r>
              <a:rPr lang="en-US" altLang="zh-TW" sz="1400" dirty="0"/>
              <a:t>scores</a:t>
            </a:r>
            <a:r>
              <a:rPr lang="zh-TW" altLang="en-US" sz="1400" dirty="0"/>
              <a:t> </a:t>
            </a:r>
            <a:r>
              <a:rPr lang="en-TW" sz="1400" dirty="0"/>
              <a:t>3/10</a:t>
            </a:r>
          </a:p>
          <a:p>
            <a:r>
              <a:rPr lang="en-TW" sz="1400" dirty="0"/>
              <a:t> </a:t>
            </a:r>
            <a:endParaRPr lang="en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[x1,x2,x3,…] days RSI</a:t>
            </a:r>
            <a:r>
              <a:rPr lang="en-US" altLang="zh-TW" dirty="0"/>
              <a:t>,</a:t>
            </a:r>
            <a:r>
              <a:rPr lang="zh-TW" altLang="en-US" dirty="0"/>
              <a:t> </a:t>
            </a:r>
            <a:r>
              <a:rPr lang="en-US" altLang="zh-TW" dirty="0"/>
              <a:t>&gt;50</a:t>
            </a:r>
            <a:r>
              <a:rPr lang="zh-TW" altLang="en-US" dirty="0"/>
              <a:t> </a:t>
            </a:r>
            <a:r>
              <a:rPr lang="en-US" altLang="zh-TW" dirty="0"/>
              <a:t>means</a:t>
            </a:r>
            <a:r>
              <a:rPr lang="zh-TW" altLang="en-US" dirty="0"/>
              <a:t> </a:t>
            </a:r>
            <a:r>
              <a:rPr lang="en-US" altLang="zh-TW" dirty="0"/>
              <a:t>gaining</a:t>
            </a:r>
            <a:r>
              <a:rPr lang="zh-TW" altLang="en-US" dirty="0"/>
              <a:t> </a:t>
            </a:r>
            <a:r>
              <a:rPr lang="en-US" altLang="zh-TW" dirty="0"/>
              <a:t>more</a:t>
            </a:r>
            <a:endParaRPr lang="en-TW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TW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TW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Deterministic features: </a:t>
            </a:r>
          </a:p>
          <a:p>
            <a:r>
              <a:rPr lang="en-TW" dirty="0"/>
              <a:t>     </a:t>
            </a:r>
            <a:r>
              <a:rPr lang="en-TW" sz="1400" dirty="0"/>
              <a:t>time series with 1, 2, 3,…to len(); </a:t>
            </a:r>
            <a:r>
              <a:rPr lang="en-US" altLang="zh-TW" sz="1400" dirty="0"/>
              <a:t>or</a:t>
            </a:r>
            <a:r>
              <a:rPr lang="zh-TW" altLang="en-US" sz="1400" dirty="0"/>
              <a:t> </a:t>
            </a:r>
            <a:r>
              <a:rPr lang="en-US" altLang="zh-TW" sz="1400" dirty="0"/>
              <a:t>squared</a:t>
            </a:r>
            <a:r>
              <a:rPr lang="zh-TW" altLang="en-US" sz="1400" dirty="0"/>
              <a:t> </a:t>
            </a:r>
            <a:r>
              <a:rPr lang="en-US" altLang="zh-TW" sz="1400" dirty="0"/>
              <a:t>time</a:t>
            </a:r>
            <a:r>
              <a:rPr lang="zh-TW" altLang="en-US" sz="1400" dirty="0"/>
              <a:t> </a:t>
            </a:r>
            <a:r>
              <a:rPr lang="en-US" altLang="zh-TW" sz="1400" dirty="0"/>
              <a:t>series</a:t>
            </a:r>
            <a:r>
              <a:rPr lang="zh-TW" altLang="en-US" sz="1400" dirty="0"/>
              <a:t> </a:t>
            </a:r>
            <a:r>
              <a:rPr lang="en-US" altLang="zh-TW" sz="1400" dirty="0"/>
              <a:t>with</a:t>
            </a:r>
            <a:r>
              <a:rPr lang="en-TW" sz="1400" dirty="0"/>
              <a:t> 1</a:t>
            </a:r>
            <a:r>
              <a:rPr lang="en-TW" sz="1400" baseline="30000" dirty="0"/>
              <a:t>2</a:t>
            </a:r>
            <a:r>
              <a:rPr lang="en-TW" sz="1400" dirty="0"/>
              <a:t>, 2</a:t>
            </a:r>
            <a:r>
              <a:rPr lang="en-TW" sz="1400" baseline="30000" dirty="0"/>
              <a:t>2</a:t>
            </a:r>
            <a:r>
              <a:rPr lang="en-TW" sz="1400" dirty="0"/>
              <a:t>, 3</a:t>
            </a:r>
            <a:r>
              <a:rPr lang="en-TW" sz="1400" baseline="30000" dirty="0"/>
              <a:t>2</a:t>
            </a:r>
            <a:r>
              <a:rPr lang="en-TW" sz="1400" dirty="0"/>
              <a:t>,…to len()</a:t>
            </a:r>
            <a:r>
              <a:rPr lang="en-US" altLang="zh-TW" sz="1400" baseline="30000" dirty="0"/>
              <a:t>2</a:t>
            </a:r>
            <a:endParaRPr lang="en-TW" sz="1400" dirty="0"/>
          </a:p>
          <a:p>
            <a:endParaRPr lang="en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CPI / FED FUND RATES (</a:t>
            </a:r>
            <a:r>
              <a:rPr lang="en-US" altLang="zh-TW" dirty="0"/>
              <a:t>optional</a:t>
            </a:r>
            <a:r>
              <a:rPr lang="zh-TW" altLang="en-US" dirty="0"/>
              <a:t> </a:t>
            </a:r>
            <a:r>
              <a:rPr lang="en-US" altLang="zh-TW" dirty="0"/>
              <a:t>due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TW" dirty="0"/>
              <a:t>time delay </a:t>
            </a:r>
            <a:r>
              <a:rPr lang="en-US" altLang="zh-TW" dirty="0"/>
              <a:t>almost</a:t>
            </a:r>
            <a:r>
              <a:rPr lang="en-TW" dirty="0"/>
              <a:t> a month)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TW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89D487-58C6-6F35-C9FF-834C7FF4A1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t="28005" b="16780"/>
          <a:stretch/>
        </p:blipFill>
        <p:spPr>
          <a:xfrm>
            <a:off x="2016574" y="3731859"/>
            <a:ext cx="2807263" cy="43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29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C">
            <a:alpha val="2196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06F82-FD78-9E7C-2663-C647FA6E1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Lantinghei TC Demibold" panose="03000509000000000000" pitchFamily="66" charset="-120"/>
                <a:ea typeface="Lantinghei TC Demibold" panose="03000509000000000000" pitchFamily="66" charset="-120"/>
              </a:rPr>
              <a:t>Basic model building</a:t>
            </a:r>
            <a:endParaRPr lang="en-TW" sz="3600" b="1" dirty="0">
              <a:latin typeface="Lantinghei TC Demibold" panose="03000509000000000000" pitchFamily="66" charset="-120"/>
              <a:ea typeface="Lantinghei TC Demibold" panose="03000509000000000000" pitchFamily="66" charset="-12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849670E-CB39-AB18-63D4-0DD35FEAF042}"/>
              </a:ext>
            </a:extLst>
          </p:cNvPr>
          <p:cNvSpPr/>
          <p:nvPr/>
        </p:nvSpPr>
        <p:spPr>
          <a:xfrm>
            <a:off x="8296712" y="2625754"/>
            <a:ext cx="4102217" cy="4530055"/>
          </a:xfrm>
          <a:custGeom>
            <a:avLst/>
            <a:gdLst>
              <a:gd name="connsiteX0" fmla="*/ 0 w 4102217"/>
              <a:gd name="connsiteY0" fmla="*/ 4530055 h 4530055"/>
              <a:gd name="connsiteX1" fmla="*/ 83890 w 4102217"/>
              <a:gd name="connsiteY1" fmla="*/ 4093828 h 4530055"/>
              <a:gd name="connsiteX2" fmla="*/ 243281 w 4102217"/>
              <a:gd name="connsiteY2" fmla="*/ 3842158 h 4530055"/>
              <a:gd name="connsiteX3" fmla="*/ 1031846 w 4102217"/>
              <a:gd name="connsiteY3" fmla="*/ 3775046 h 4530055"/>
              <a:gd name="connsiteX4" fmla="*/ 1174459 w 4102217"/>
              <a:gd name="connsiteY4" fmla="*/ 4009938 h 4530055"/>
              <a:gd name="connsiteX5" fmla="*/ 1249960 w 4102217"/>
              <a:gd name="connsiteY5" fmla="*/ 4169329 h 4530055"/>
              <a:gd name="connsiteX6" fmla="*/ 1828800 w 4102217"/>
              <a:gd name="connsiteY6" fmla="*/ 4118995 h 4530055"/>
              <a:gd name="connsiteX7" fmla="*/ 2172749 w 4102217"/>
              <a:gd name="connsiteY7" fmla="*/ 3514987 h 4530055"/>
              <a:gd name="connsiteX8" fmla="*/ 2978092 w 4102217"/>
              <a:gd name="connsiteY8" fmla="*/ 3816991 h 4530055"/>
              <a:gd name="connsiteX9" fmla="*/ 3363985 w 4102217"/>
              <a:gd name="connsiteY9" fmla="*/ 4118995 h 4530055"/>
              <a:gd name="connsiteX10" fmla="*/ 3741490 w 4102217"/>
              <a:gd name="connsiteY10" fmla="*/ 3523376 h 4530055"/>
              <a:gd name="connsiteX11" fmla="*/ 3573710 w 4102217"/>
              <a:gd name="connsiteY11" fmla="*/ 2642532 h 4530055"/>
              <a:gd name="connsiteX12" fmla="*/ 3816991 w 4102217"/>
              <a:gd name="connsiteY12" fmla="*/ 2046914 h 4530055"/>
              <a:gd name="connsiteX13" fmla="*/ 3808602 w 4102217"/>
              <a:gd name="connsiteY13" fmla="*/ 1837189 h 4530055"/>
              <a:gd name="connsiteX14" fmla="*/ 3640822 w 4102217"/>
              <a:gd name="connsiteY14" fmla="*/ 1526797 h 4530055"/>
              <a:gd name="connsiteX15" fmla="*/ 3867325 w 4102217"/>
              <a:gd name="connsiteY15" fmla="*/ 721454 h 4530055"/>
              <a:gd name="connsiteX16" fmla="*/ 3875714 w 4102217"/>
              <a:gd name="connsiteY16" fmla="*/ 469784 h 4530055"/>
              <a:gd name="connsiteX17" fmla="*/ 3850547 w 4102217"/>
              <a:gd name="connsiteY17" fmla="*/ 167780 h 4530055"/>
              <a:gd name="connsiteX18" fmla="*/ 4009938 w 4102217"/>
              <a:gd name="connsiteY18" fmla="*/ 50334 h 4530055"/>
              <a:gd name="connsiteX19" fmla="*/ 4102217 w 4102217"/>
              <a:gd name="connsiteY19" fmla="*/ 0 h 453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02217" h="4530055">
                <a:moveTo>
                  <a:pt x="0" y="4530055"/>
                </a:moveTo>
                <a:cubicBezTo>
                  <a:pt x="21671" y="4369266"/>
                  <a:pt x="43343" y="4208477"/>
                  <a:pt x="83890" y="4093828"/>
                </a:cubicBezTo>
                <a:cubicBezTo>
                  <a:pt x="124437" y="3979179"/>
                  <a:pt x="85288" y="3895288"/>
                  <a:pt x="243281" y="3842158"/>
                </a:cubicBezTo>
                <a:cubicBezTo>
                  <a:pt x="401274" y="3789028"/>
                  <a:pt x="876650" y="3747083"/>
                  <a:pt x="1031846" y="3775046"/>
                </a:cubicBezTo>
                <a:cubicBezTo>
                  <a:pt x="1187042" y="3803009"/>
                  <a:pt x="1138107" y="3944224"/>
                  <a:pt x="1174459" y="4009938"/>
                </a:cubicBezTo>
                <a:cubicBezTo>
                  <a:pt x="1210811" y="4075652"/>
                  <a:pt x="1140903" y="4151153"/>
                  <a:pt x="1249960" y="4169329"/>
                </a:cubicBezTo>
                <a:cubicBezTo>
                  <a:pt x="1359017" y="4187505"/>
                  <a:pt x="1675002" y="4228052"/>
                  <a:pt x="1828800" y="4118995"/>
                </a:cubicBezTo>
                <a:cubicBezTo>
                  <a:pt x="1982598" y="4009938"/>
                  <a:pt x="1981200" y="3565321"/>
                  <a:pt x="2172749" y="3514987"/>
                </a:cubicBezTo>
                <a:cubicBezTo>
                  <a:pt x="2364298" y="3464653"/>
                  <a:pt x="2779553" y="3716323"/>
                  <a:pt x="2978092" y="3816991"/>
                </a:cubicBezTo>
                <a:cubicBezTo>
                  <a:pt x="3176631" y="3917659"/>
                  <a:pt x="3236752" y="4167931"/>
                  <a:pt x="3363985" y="4118995"/>
                </a:cubicBezTo>
                <a:cubicBezTo>
                  <a:pt x="3491218" y="4070059"/>
                  <a:pt x="3706536" y="3769453"/>
                  <a:pt x="3741490" y="3523376"/>
                </a:cubicBezTo>
                <a:cubicBezTo>
                  <a:pt x="3776444" y="3277299"/>
                  <a:pt x="3561127" y="2888609"/>
                  <a:pt x="3573710" y="2642532"/>
                </a:cubicBezTo>
                <a:cubicBezTo>
                  <a:pt x="3586294" y="2396455"/>
                  <a:pt x="3777842" y="2181138"/>
                  <a:pt x="3816991" y="2046914"/>
                </a:cubicBezTo>
                <a:cubicBezTo>
                  <a:pt x="3856140" y="1912690"/>
                  <a:pt x="3837963" y="1923875"/>
                  <a:pt x="3808602" y="1837189"/>
                </a:cubicBezTo>
                <a:cubicBezTo>
                  <a:pt x="3779241" y="1750503"/>
                  <a:pt x="3631035" y="1712753"/>
                  <a:pt x="3640822" y="1526797"/>
                </a:cubicBezTo>
                <a:cubicBezTo>
                  <a:pt x="3650609" y="1340841"/>
                  <a:pt x="3828176" y="897623"/>
                  <a:pt x="3867325" y="721454"/>
                </a:cubicBezTo>
                <a:cubicBezTo>
                  <a:pt x="3906474" y="545285"/>
                  <a:pt x="3878510" y="562063"/>
                  <a:pt x="3875714" y="469784"/>
                </a:cubicBezTo>
                <a:cubicBezTo>
                  <a:pt x="3872918" y="377505"/>
                  <a:pt x="3828176" y="237688"/>
                  <a:pt x="3850547" y="167780"/>
                </a:cubicBezTo>
                <a:cubicBezTo>
                  <a:pt x="3872918" y="97872"/>
                  <a:pt x="3967993" y="78297"/>
                  <a:pt x="4009938" y="50334"/>
                </a:cubicBezTo>
                <a:cubicBezTo>
                  <a:pt x="4051883" y="22371"/>
                  <a:pt x="4077050" y="11185"/>
                  <a:pt x="4102217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71DD10-9A8B-90E5-862C-023B37CEF96C}"/>
              </a:ext>
            </a:extLst>
          </p:cNvPr>
          <p:cNvSpPr/>
          <p:nvPr/>
        </p:nvSpPr>
        <p:spPr>
          <a:xfrm>
            <a:off x="11669087" y="6316910"/>
            <a:ext cx="360726" cy="360726"/>
          </a:xfrm>
          <a:prstGeom prst="ellipse">
            <a:avLst/>
          </a:prstGeom>
          <a:solidFill>
            <a:srgbClr val="FFFA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587926-68DF-FE93-FEA8-11C850473F2A}"/>
              </a:ext>
            </a:extLst>
          </p:cNvPr>
          <p:cNvSpPr txBox="1"/>
          <p:nvPr/>
        </p:nvSpPr>
        <p:spPr>
          <a:xfrm>
            <a:off x="1327146" y="2083085"/>
            <a:ext cx="6204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Using Sklearn </a:t>
            </a:r>
            <a:r>
              <a:rPr lang="en-US" dirty="0" err="1"/>
              <a:t>cross_val_score</a:t>
            </a:r>
            <a:r>
              <a:rPr lang="en-US" dirty="0"/>
              <a:t>, CV groups = 5</a:t>
            </a:r>
            <a:r>
              <a:rPr lang="en-TW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DEC37F-03BE-7942-C26D-04510BFF5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5564" y="3621478"/>
            <a:ext cx="3875786" cy="2538606"/>
          </a:xfrm>
          <a:prstGeom prst="rect">
            <a:avLst/>
          </a:prstGeom>
          <a:ln>
            <a:solidFill>
              <a:schemeClr val="accent1">
                <a:shade val="15000"/>
                <a:alpha val="68000"/>
              </a:schemeClr>
            </a:solidFill>
            <a:prstDash val="dash"/>
          </a:ln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B6626B11-5439-8354-5695-5D2944613124}"/>
              </a:ext>
            </a:extLst>
          </p:cNvPr>
          <p:cNvGrpSpPr/>
          <p:nvPr/>
        </p:nvGrpSpPr>
        <p:grpSpPr>
          <a:xfrm>
            <a:off x="1327146" y="2625754"/>
            <a:ext cx="9225861" cy="803246"/>
            <a:chOff x="1327146" y="2625754"/>
            <a:chExt cx="9225861" cy="80324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239CB60-5EA1-F8E4-79DC-0688A18603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27146" y="2625754"/>
              <a:ext cx="9225861" cy="803246"/>
            </a:xfrm>
            <a:prstGeom prst="rect">
              <a:avLst/>
            </a:prstGeom>
            <a:ln>
              <a:solidFill>
                <a:schemeClr val="accent1">
                  <a:shade val="15000"/>
                  <a:alpha val="62337"/>
                </a:schemeClr>
              </a:solidFill>
              <a:prstDash val="dash"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4E6768E-91F5-8231-9E7F-4DD75AE52789}"/>
                </a:ext>
              </a:extLst>
            </p:cNvPr>
            <p:cNvSpPr/>
            <p:nvPr/>
          </p:nvSpPr>
          <p:spPr>
            <a:xfrm>
              <a:off x="4060272" y="2706624"/>
              <a:ext cx="939567" cy="615415"/>
            </a:xfrm>
            <a:prstGeom prst="rect">
              <a:avLst/>
            </a:prstGeom>
            <a:noFill/>
            <a:ln w="50800" cmpd="sng">
              <a:solidFill>
                <a:srgbClr val="FF0000">
                  <a:alpha val="62763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TW" dirty="0"/>
            </a:p>
          </p:txBody>
        </p:sp>
      </p:grpSp>
    </p:spTree>
    <p:extLst>
      <p:ext uri="{BB962C8B-B14F-4D97-AF65-F5344CB8AC3E}">
        <p14:creationId xmlns:p14="http://schemas.microsoft.com/office/powerpoint/2010/main" val="2744369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C">
            <a:alpha val="2196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06F82-FD78-9E7C-2663-C647FA6E1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b="1" dirty="0">
                <a:latin typeface="Lantinghei TC Demibold" panose="03000509000000000000" pitchFamily="66" charset="-120"/>
                <a:ea typeface="Lantinghei TC Demibold" panose="03000509000000000000" pitchFamily="66" charset="-120"/>
              </a:rPr>
              <a:t>Training algorithm</a:t>
            </a:r>
            <a:endParaRPr lang="en-TW" b="1" dirty="0">
              <a:latin typeface="Lantinghei TC Demibold" panose="03000509000000000000" pitchFamily="66" charset="-120"/>
              <a:ea typeface="Lantinghei TC Demibold" panose="03000509000000000000" pitchFamily="66" charset="-12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849670E-CB39-AB18-63D4-0DD35FEAF042}"/>
              </a:ext>
            </a:extLst>
          </p:cNvPr>
          <p:cNvSpPr/>
          <p:nvPr/>
        </p:nvSpPr>
        <p:spPr>
          <a:xfrm>
            <a:off x="8296712" y="2625754"/>
            <a:ext cx="4102217" cy="4530055"/>
          </a:xfrm>
          <a:custGeom>
            <a:avLst/>
            <a:gdLst>
              <a:gd name="connsiteX0" fmla="*/ 0 w 4102217"/>
              <a:gd name="connsiteY0" fmla="*/ 4530055 h 4530055"/>
              <a:gd name="connsiteX1" fmla="*/ 83890 w 4102217"/>
              <a:gd name="connsiteY1" fmla="*/ 4093828 h 4530055"/>
              <a:gd name="connsiteX2" fmla="*/ 243281 w 4102217"/>
              <a:gd name="connsiteY2" fmla="*/ 3842158 h 4530055"/>
              <a:gd name="connsiteX3" fmla="*/ 1031846 w 4102217"/>
              <a:gd name="connsiteY3" fmla="*/ 3775046 h 4530055"/>
              <a:gd name="connsiteX4" fmla="*/ 1174459 w 4102217"/>
              <a:gd name="connsiteY4" fmla="*/ 4009938 h 4530055"/>
              <a:gd name="connsiteX5" fmla="*/ 1249960 w 4102217"/>
              <a:gd name="connsiteY5" fmla="*/ 4169329 h 4530055"/>
              <a:gd name="connsiteX6" fmla="*/ 1828800 w 4102217"/>
              <a:gd name="connsiteY6" fmla="*/ 4118995 h 4530055"/>
              <a:gd name="connsiteX7" fmla="*/ 2172749 w 4102217"/>
              <a:gd name="connsiteY7" fmla="*/ 3514987 h 4530055"/>
              <a:gd name="connsiteX8" fmla="*/ 2978092 w 4102217"/>
              <a:gd name="connsiteY8" fmla="*/ 3816991 h 4530055"/>
              <a:gd name="connsiteX9" fmla="*/ 3363985 w 4102217"/>
              <a:gd name="connsiteY9" fmla="*/ 4118995 h 4530055"/>
              <a:gd name="connsiteX10" fmla="*/ 3741490 w 4102217"/>
              <a:gd name="connsiteY10" fmla="*/ 3523376 h 4530055"/>
              <a:gd name="connsiteX11" fmla="*/ 3573710 w 4102217"/>
              <a:gd name="connsiteY11" fmla="*/ 2642532 h 4530055"/>
              <a:gd name="connsiteX12" fmla="*/ 3816991 w 4102217"/>
              <a:gd name="connsiteY12" fmla="*/ 2046914 h 4530055"/>
              <a:gd name="connsiteX13" fmla="*/ 3808602 w 4102217"/>
              <a:gd name="connsiteY13" fmla="*/ 1837189 h 4530055"/>
              <a:gd name="connsiteX14" fmla="*/ 3640822 w 4102217"/>
              <a:gd name="connsiteY14" fmla="*/ 1526797 h 4530055"/>
              <a:gd name="connsiteX15" fmla="*/ 3867325 w 4102217"/>
              <a:gd name="connsiteY15" fmla="*/ 721454 h 4530055"/>
              <a:gd name="connsiteX16" fmla="*/ 3875714 w 4102217"/>
              <a:gd name="connsiteY16" fmla="*/ 469784 h 4530055"/>
              <a:gd name="connsiteX17" fmla="*/ 3850547 w 4102217"/>
              <a:gd name="connsiteY17" fmla="*/ 167780 h 4530055"/>
              <a:gd name="connsiteX18" fmla="*/ 4009938 w 4102217"/>
              <a:gd name="connsiteY18" fmla="*/ 50334 h 4530055"/>
              <a:gd name="connsiteX19" fmla="*/ 4102217 w 4102217"/>
              <a:gd name="connsiteY19" fmla="*/ 0 h 453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02217" h="4530055">
                <a:moveTo>
                  <a:pt x="0" y="4530055"/>
                </a:moveTo>
                <a:cubicBezTo>
                  <a:pt x="21671" y="4369266"/>
                  <a:pt x="43343" y="4208477"/>
                  <a:pt x="83890" y="4093828"/>
                </a:cubicBezTo>
                <a:cubicBezTo>
                  <a:pt x="124437" y="3979179"/>
                  <a:pt x="85288" y="3895288"/>
                  <a:pt x="243281" y="3842158"/>
                </a:cubicBezTo>
                <a:cubicBezTo>
                  <a:pt x="401274" y="3789028"/>
                  <a:pt x="876650" y="3747083"/>
                  <a:pt x="1031846" y="3775046"/>
                </a:cubicBezTo>
                <a:cubicBezTo>
                  <a:pt x="1187042" y="3803009"/>
                  <a:pt x="1138107" y="3944224"/>
                  <a:pt x="1174459" y="4009938"/>
                </a:cubicBezTo>
                <a:cubicBezTo>
                  <a:pt x="1210811" y="4075652"/>
                  <a:pt x="1140903" y="4151153"/>
                  <a:pt x="1249960" y="4169329"/>
                </a:cubicBezTo>
                <a:cubicBezTo>
                  <a:pt x="1359017" y="4187505"/>
                  <a:pt x="1675002" y="4228052"/>
                  <a:pt x="1828800" y="4118995"/>
                </a:cubicBezTo>
                <a:cubicBezTo>
                  <a:pt x="1982598" y="4009938"/>
                  <a:pt x="1981200" y="3565321"/>
                  <a:pt x="2172749" y="3514987"/>
                </a:cubicBezTo>
                <a:cubicBezTo>
                  <a:pt x="2364298" y="3464653"/>
                  <a:pt x="2779553" y="3716323"/>
                  <a:pt x="2978092" y="3816991"/>
                </a:cubicBezTo>
                <a:cubicBezTo>
                  <a:pt x="3176631" y="3917659"/>
                  <a:pt x="3236752" y="4167931"/>
                  <a:pt x="3363985" y="4118995"/>
                </a:cubicBezTo>
                <a:cubicBezTo>
                  <a:pt x="3491218" y="4070059"/>
                  <a:pt x="3706536" y="3769453"/>
                  <a:pt x="3741490" y="3523376"/>
                </a:cubicBezTo>
                <a:cubicBezTo>
                  <a:pt x="3776444" y="3277299"/>
                  <a:pt x="3561127" y="2888609"/>
                  <a:pt x="3573710" y="2642532"/>
                </a:cubicBezTo>
                <a:cubicBezTo>
                  <a:pt x="3586294" y="2396455"/>
                  <a:pt x="3777842" y="2181138"/>
                  <a:pt x="3816991" y="2046914"/>
                </a:cubicBezTo>
                <a:cubicBezTo>
                  <a:pt x="3856140" y="1912690"/>
                  <a:pt x="3837963" y="1923875"/>
                  <a:pt x="3808602" y="1837189"/>
                </a:cubicBezTo>
                <a:cubicBezTo>
                  <a:pt x="3779241" y="1750503"/>
                  <a:pt x="3631035" y="1712753"/>
                  <a:pt x="3640822" y="1526797"/>
                </a:cubicBezTo>
                <a:cubicBezTo>
                  <a:pt x="3650609" y="1340841"/>
                  <a:pt x="3828176" y="897623"/>
                  <a:pt x="3867325" y="721454"/>
                </a:cubicBezTo>
                <a:cubicBezTo>
                  <a:pt x="3906474" y="545285"/>
                  <a:pt x="3878510" y="562063"/>
                  <a:pt x="3875714" y="469784"/>
                </a:cubicBezTo>
                <a:cubicBezTo>
                  <a:pt x="3872918" y="377505"/>
                  <a:pt x="3828176" y="237688"/>
                  <a:pt x="3850547" y="167780"/>
                </a:cubicBezTo>
                <a:cubicBezTo>
                  <a:pt x="3872918" y="97872"/>
                  <a:pt x="3967993" y="78297"/>
                  <a:pt x="4009938" y="50334"/>
                </a:cubicBezTo>
                <a:cubicBezTo>
                  <a:pt x="4051883" y="22371"/>
                  <a:pt x="4077050" y="11185"/>
                  <a:pt x="4102217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71DD10-9A8B-90E5-862C-023B37CEF96C}"/>
              </a:ext>
            </a:extLst>
          </p:cNvPr>
          <p:cNvSpPr/>
          <p:nvPr/>
        </p:nvSpPr>
        <p:spPr>
          <a:xfrm>
            <a:off x="11669087" y="6316910"/>
            <a:ext cx="360726" cy="360726"/>
          </a:xfrm>
          <a:prstGeom prst="ellipse">
            <a:avLst/>
          </a:prstGeom>
          <a:solidFill>
            <a:srgbClr val="FFFA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  <a:endParaRPr lang="en-TW" dirty="0">
              <a:solidFill>
                <a:schemeClr val="tx1"/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F99C956-AFE2-30E6-630A-9B203B2BEEB2}"/>
              </a:ext>
            </a:extLst>
          </p:cNvPr>
          <p:cNvGrpSpPr/>
          <p:nvPr/>
        </p:nvGrpSpPr>
        <p:grpSpPr>
          <a:xfrm>
            <a:off x="2931478" y="1824912"/>
            <a:ext cx="6329044" cy="4217505"/>
            <a:chOff x="4291418" y="1690688"/>
            <a:chExt cx="5188142" cy="3554877"/>
          </a:xfrm>
        </p:grpSpPr>
        <p:sp>
          <p:nvSpPr>
            <p:cNvPr id="5" name="Data 4">
              <a:extLst>
                <a:ext uri="{FF2B5EF4-FFF2-40B4-BE49-F238E27FC236}">
                  <a16:creationId xmlns:a16="http://schemas.microsoft.com/office/drawing/2014/main" id="{CE7D4FBD-E145-A855-FF89-8DD9FB175676}"/>
                </a:ext>
              </a:extLst>
            </p:cNvPr>
            <p:cNvSpPr/>
            <p:nvPr/>
          </p:nvSpPr>
          <p:spPr>
            <a:xfrm>
              <a:off x="5566229" y="1690688"/>
              <a:ext cx="1059542" cy="421394"/>
            </a:xfrm>
            <a:prstGeom prst="flowChartInputOutput">
              <a:avLst/>
            </a:prstGeom>
            <a:solidFill>
              <a:srgbClr val="C1EBFF">
                <a:alpha val="25000"/>
              </a:srgbClr>
            </a:solidFill>
            <a:ln>
              <a:solidFill>
                <a:schemeClr val="accent1">
                  <a:shade val="15000"/>
                  <a:alpha val="29652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>
                  <a:solidFill>
                    <a:schemeClr val="tx1"/>
                  </a:solidFill>
                </a:rPr>
                <a:t>Processed DATA input</a:t>
              </a:r>
            </a:p>
          </p:txBody>
        </p:sp>
        <p:sp>
          <p:nvSpPr>
            <p:cNvPr id="7" name="Process 6">
              <a:extLst>
                <a:ext uri="{FF2B5EF4-FFF2-40B4-BE49-F238E27FC236}">
                  <a16:creationId xmlns:a16="http://schemas.microsoft.com/office/drawing/2014/main" id="{51B3C8D1-CD66-C07C-88B3-DB4E919E5943}"/>
                </a:ext>
              </a:extLst>
            </p:cNvPr>
            <p:cNvSpPr/>
            <p:nvPr/>
          </p:nvSpPr>
          <p:spPr>
            <a:xfrm>
              <a:off x="4292570" y="2873634"/>
              <a:ext cx="949649" cy="421393"/>
            </a:xfrm>
            <a:prstGeom prst="flowChartProcess">
              <a:avLst/>
            </a:prstGeom>
            <a:solidFill>
              <a:srgbClr val="C1EBFF">
                <a:alpha val="25000"/>
              </a:srgbClr>
            </a:solidFill>
            <a:ln>
              <a:solidFill>
                <a:schemeClr val="accent1">
                  <a:shade val="15000"/>
                  <a:alpha val="29652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>
                  <a:solidFill>
                    <a:schemeClr val="tx1"/>
                  </a:solidFill>
                </a:rPr>
                <a:t>Model training</a:t>
              </a:r>
            </a:p>
          </p:txBody>
        </p:sp>
        <p:sp>
          <p:nvSpPr>
            <p:cNvPr id="18" name="Process 17">
              <a:extLst>
                <a:ext uri="{FF2B5EF4-FFF2-40B4-BE49-F238E27FC236}">
                  <a16:creationId xmlns:a16="http://schemas.microsoft.com/office/drawing/2014/main" id="{D9B39985-A2E6-18DF-A0E3-DE835BCCAB20}"/>
                </a:ext>
              </a:extLst>
            </p:cNvPr>
            <p:cNvSpPr/>
            <p:nvPr/>
          </p:nvSpPr>
          <p:spPr>
            <a:xfrm>
              <a:off x="4291418" y="3562974"/>
              <a:ext cx="949649" cy="421393"/>
            </a:xfrm>
            <a:prstGeom prst="flowChartProcess">
              <a:avLst/>
            </a:prstGeom>
            <a:solidFill>
              <a:srgbClr val="C1EBFF">
                <a:alpha val="25000"/>
              </a:srgbClr>
            </a:solidFill>
            <a:ln>
              <a:solidFill>
                <a:schemeClr val="accent1">
                  <a:shade val="15000"/>
                  <a:alpha val="29652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>
                  <a:solidFill>
                    <a:schemeClr val="tx1"/>
                  </a:solidFill>
                </a:rPr>
                <a:t>Model predict +</a:t>
              </a:r>
            </a:p>
            <a:p>
              <a:pPr algn="ctr"/>
              <a:r>
                <a:rPr lang="en-US" altLang="zh-TW" sz="1050" dirty="0">
                  <a:solidFill>
                    <a:schemeClr val="tx1"/>
                  </a:solidFill>
                </a:rPr>
                <a:t>Precision scores</a:t>
              </a:r>
            </a:p>
          </p:txBody>
        </p:sp>
        <p:sp>
          <p:nvSpPr>
            <p:cNvPr id="30" name="Process 29">
              <a:extLst>
                <a:ext uri="{FF2B5EF4-FFF2-40B4-BE49-F238E27FC236}">
                  <a16:creationId xmlns:a16="http://schemas.microsoft.com/office/drawing/2014/main" id="{1E3ED12B-7E04-44A1-6286-F982D691B45D}"/>
                </a:ext>
              </a:extLst>
            </p:cNvPr>
            <p:cNvSpPr/>
            <p:nvPr/>
          </p:nvSpPr>
          <p:spPr>
            <a:xfrm>
              <a:off x="5621176" y="2378242"/>
              <a:ext cx="949649" cy="421393"/>
            </a:xfrm>
            <a:prstGeom prst="flowChartProcess">
              <a:avLst/>
            </a:prstGeom>
            <a:solidFill>
              <a:srgbClr val="C1EBFF">
                <a:alpha val="25000"/>
              </a:srgbClr>
            </a:solidFill>
            <a:ln>
              <a:solidFill>
                <a:schemeClr val="accent1">
                  <a:shade val="15000"/>
                  <a:alpha val="29652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>
                  <a:solidFill>
                    <a:schemeClr val="tx1"/>
                  </a:solidFill>
                </a:rPr>
                <a:t>Initial DATA</a:t>
              </a:r>
            </a:p>
          </p:txBody>
        </p:sp>
        <p:sp>
          <p:nvSpPr>
            <p:cNvPr id="35" name="Process 34">
              <a:extLst>
                <a:ext uri="{FF2B5EF4-FFF2-40B4-BE49-F238E27FC236}">
                  <a16:creationId xmlns:a16="http://schemas.microsoft.com/office/drawing/2014/main" id="{5CA8A187-AB26-7848-FE40-EE80C4D539B8}"/>
                </a:ext>
              </a:extLst>
            </p:cNvPr>
            <p:cNvSpPr/>
            <p:nvPr/>
          </p:nvSpPr>
          <p:spPr>
            <a:xfrm>
              <a:off x="5621175" y="4058366"/>
              <a:ext cx="949649" cy="421393"/>
            </a:xfrm>
            <a:prstGeom prst="flowChartProcess">
              <a:avLst/>
            </a:prstGeom>
            <a:solidFill>
              <a:srgbClr val="C1EBFF">
                <a:alpha val="25000"/>
              </a:srgbClr>
            </a:solidFill>
            <a:ln>
              <a:solidFill>
                <a:schemeClr val="accent1">
                  <a:shade val="15000"/>
                  <a:alpha val="29652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>
                  <a:solidFill>
                    <a:schemeClr val="tx1"/>
                  </a:solidFill>
                </a:rPr>
                <a:t>N+250</a:t>
              </a: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D9D755F7-40DB-CFE1-ED78-EE553A9947CD}"/>
                </a:ext>
              </a:extLst>
            </p:cNvPr>
            <p:cNvGrpSpPr/>
            <p:nvPr/>
          </p:nvGrpSpPr>
          <p:grpSpPr>
            <a:xfrm>
              <a:off x="6757781" y="2958650"/>
              <a:ext cx="949649" cy="805358"/>
              <a:chOff x="7332989" y="2968023"/>
              <a:chExt cx="949649" cy="805358"/>
            </a:xfrm>
          </p:grpSpPr>
          <p:sp>
            <p:nvSpPr>
              <p:cNvPr id="37" name="Decision 36">
                <a:extLst>
                  <a:ext uri="{FF2B5EF4-FFF2-40B4-BE49-F238E27FC236}">
                    <a16:creationId xmlns:a16="http://schemas.microsoft.com/office/drawing/2014/main" id="{C081B4E2-A996-7403-5A98-D27E8E9FF3A9}"/>
                  </a:ext>
                </a:extLst>
              </p:cNvPr>
              <p:cNvSpPr/>
              <p:nvPr/>
            </p:nvSpPr>
            <p:spPr>
              <a:xfrm>
                <a:off x="7344122" y="2968023"/>
                <a:ext cx="932270" cy="805358"/>
              </a:xfrm>
              <a:prstGeom prst="flowChartDecision">
                <a:avLst/>
              </a:prstGeom>
              <a:solidFill>
                <a:srgbClr val="C1EBFF">
                  <a:alpha val="25000"/>
                </a:srgbClr>
              </a:solidFill>
              <a:ln>
                <a:solidFill>
                  <a:schemeClr val="accent1">
                    <a:shade val="15000"/>
                    <a:alpha val="29652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TW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37F0B12A-98EE-880F-C41B-A73C8135A52D}"/>
                  </a:ext>
                </a:extLst>
              </p:cNvPr>
              <p:cNvSpPr txBox="1"/>
              <p:nvPr/>
            </p:nvSpPr>
            <p:spPr>
              <a:xfrm>
                <a:off x="7332989" y="3271649"/>
                <a:ext cx="949649" cy="2140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TW" sz="1050" dirty="0"/>
                  <a:t>N &gt; len()</a:t>
                </a:r>
                <a:endParaRPr lang="en-TW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7F9E5C3-7A78-C8B1-0CDF-E94CDA4DEF13}"/>
                </a:ext>
              </a:extLst>
            </p:cNvPr>
            <p:cNvSpPr txBox="1"/>
            <p:nvPr/>
          </p:nvSpPr>
          <p:spPr>
            <a:xfrm>
              <a:off x="6570824" y="2352858"/>
              <a:ext cx="2041676" cy="4669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/>
                <a:t>Iteration 1</a:t>
              </a:r>
              <a:endParaRPr lang="en-US" altLang="zh-TW" sz="1000" dirty="0">
                <a:solidFill>
                  <a:schemeClr val="tx1"/>
                </a:solidFill>
              </a:endParaRPr>
            </a:p>
            <a:p>
              <a:r>
                <a:rPr lang="en-US" altLang="zh-TW" sz="1000" dirty="0">
                  <a:solidFill>
                    <a:schemeClr val="tx1"/>
                  </a:solidFill>
                </a:rPr>
                <a:t>Training DATA, 1~1000</a:t>
              </a:r>
              <a:r>
                <a:rPr lang="en-US" altLang="zh-TW" sz="1000" baseline="30000" dirty="0">
                  <a:solidFill>
                    <a:schemeClr val="tx1"/>
                  </a:solidFill>
                </a:rPr>
                <a:t>th</a:t>
              </a:r>
              <a:r>
                <a:rPr lang="en-US" altLang="zh-TW" sz="1000" dirty="0">
                  <a:solidFill>
                    <a:schemeClr val="tx1"/>
                  </a:solidFill>
                </a:rPr>
                <a:t> records, N=1000</a:t>
              </a:r>
            </a:p>
            <a:p>
              <a:r>
                <a:rPr lang="en-US" altLang="zh-TW" sz="1000" dirty="0">
                  <a:solidFill>
                    <a:schemeClr val="tx1"/>
                  </a:solidFill>
                </a:rPr>
                <a:t>Testing DATA 1001~1250</a:t>
              </a:r>
              <a:r>
                <a:rPr lang="en-US" altLang="zh-TW" sz="1000" baseline="30000" dirty="0">
                  <a:solidFill>
                    <a:schemeClr val="tx1"/>
                  </a:solidFill>
                </a:rPr>
                <a:t>th</a:t>
              </a:r>
              <a:r>
                <a:rPr lang="en-US" altLang="zh-TW" sz="1000" dirty="0">
                  <a:solidFill>
                    <a:schemeClr val="tx1"/>
                  </a:solidFill>
                </a:rPr>
                <a:t> records, 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F2843B7-F41E-5DA2-A444-BE40FD5B8E74}"/>
                </a:ext>
              </a:extLst>
            </p:cNvPr>
            <p:cNvSpPr txBox="1"/>
            <p:nvPr/>
          </p:nvSpPr>
          <p:spPr>
            <a:xfrm>
              <a:off x="5600127" y="4519188"/>
              <a:ext cx="2051287" cy="7263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/>
                <a:t>Iteration 2</a:t>
              </a:r>
              <a:endParaRPr lang="en-US" altLang="zh-TW" sz="1000" dirty="0">
                <a:solidFill>
                  <a:schemeClr val="tx1"/>
                </a:solidFill>
              </a:endParaRPr>
            </a:p>
            <a:p>
              <a:r>
                <a:rPr lang="en-US" altLang="zh-TW" sz="1000" dirty="0">
                  <a:solidFill>
                    <a:schemeClr val="tx1"/>
                  </a:solidFill>
                </a:rPr>
                <a:t>Training DATA, 1~1250</a:t>
              </a:r>
              <a:r>
                <a:rPr lang="en-US" altLang="zh-TW" sz="1000" baseline="30000" dirty="0">
                  <a:solidFill>
                    <a:schemeClr val="tx1"/>
                  </a:solidFill>
                </a:rPr>
                <a:t>th</a:t>
              </a:r>
              <a:r>
                <a:rPr lang="en-US" altLang="zh-TW" sz="1000" dirty="0">
                  <a:solidFill>
                    <a:schemeClr val="tx1"/>
                  </a:solidFill>
                </a:rPr>
                <a:t> records</a:t>
              </a:r>
            </a:p>
            <a:p>
              <a:r>
                <a:rPr lang="en-US" altLang="zh-TW" sz="1000" dirty="0">
                  <a:solidFill>
                    <a:schemeClr val="tx1"/>
                  </a:solidFill>
                </a:rPr>
                <a:t>Testing DATA 1251~1500</a:t>
              </a:r>
              <a:r>
                <a:rPr lang="en-US" altLang="zh-TW" sz="1000" baseline="30000" dirty="0">
                  <a:solidFill>
                    <a:schemeClr val="tx1"/>
                  </a:solidFill>
                </a:rPr>
                <a:t>th</a:t>
              </a:r>
              <a:r>
                <a:rPr lang="en-US" altLang="zh-TW" sz="1000" dirty="0">
                  <a:solidFill>
                    <a:schemeClr val="tx1"/>
                  </a:solidFill>
                </a:rPr>
                <a:t> records</a:t>
              </a:r>
            </a:p>
            <a:p>
              <a:endParaRPr lang="en-US" altLang="zh-TW" sz="1000" dirty="0"/>
            </a:p>
            <a:p>
              <a:r>
                <a:rPr lang="en-US" altLang="zh-TW" sz="1000" dirty="0"/>
                <a:t>….Iteration 3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01AE1098-C12C-B7CC-995E-363AF0C25AF9}"/>
                </a:ext>
              </a:extLst>
            </p:cNvPr>
            <p:cNvCxnSpPr>
              <a:cxnSpLocks/>
              <a:stCxn id="5" idx="4"/>
              <a:endCxn id="30" idx="0"/>
            </p:cNvCxnSpPr>
            <p:nvPr/>
          </p:nvCxnSpPr>
          <p:spPr>
            <a:xfrm>
              <a:off x="6096000" y="2112082"/>
              <a:ext cx="1" cy="266160"/>
            </a:xfrm>
            <a:prstGeom prst="straightConnector1">
              <a:avLst/>
            </a:prstGeom>
            <a:ln>
              <a:solidFill>
                <a:schemeClr val="tx1">
                  <a:alpha val="5002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8DC646FD-E4CA-07D4-4835-EE56530CA187}"/>
                </a:ext>
              </a:extLst>
            </p:cNvPr>
            <p:cNvCxnSpPr>
              <a:cxnSpLocks/>
              <a:stCxn id="7" idx="2"/>
              <a:endCxn id="18" idx="0"/>
            </p:cNvCxnSpPr>
            <p:nvPr/>
          </p:nvCxnSpPr>
          <p:spPr>
            <a:xfrm flipH="1">
              <a:off x="4766243" y="3295027"/>
              <a:ext cx="1152" cy="267947"/>
            </a:xfrm>
            <a:prstGeom prst="straightConnector1">
              <a:avLst/>
            </a:prstGeom>
            <a:ln>
              <a:solidFill>
                <a:schemeClr val="tx1">
                  <a:alpha val="5002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Elbow Connector 48">
              <a:extLst>
                <a:ext uri="{FF2B5EF4-FFF2-40B4-BE49-F238E27FC236}">
                  <a16:creationId xmlns:a16="http://schemas.microsoft.com/office/drawing/2014/main" id="{3AF10920-45E3-35B4-139D-B2202419777B}"/>
                </a:ext>
              </a:extLst>
            </p:cNvPr>
            <p:cNvCxnSpPr>
              <a:cxnSpLocks/>
              <a:stCxn id="30" idx="1"/>
              <a:endCxn id="7" idx="0"/>
            </p:cNvCxnSpPr>
            <p:nvPr/>
          </p:nvCxnSpPr>
          <p:spPr>
            <a:xfrm rot="10800000" flipV="1">
              <a:off x="4767396" y="2588938"/>
              <a:ext cx="853781" cy="284695"/>
            </a:xfrm>
            <a:prstGeom prst="bentConnector2">
              <a:avLst/>
            </a:prstGeom>
            <a:ln>
              <a:solidFill>
                <a:schemeClr val="tx1">
                  <a:alpha val="5002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Process 54">
              <a:extLst>
                <a:ext uri="{FF2B5EF4-FFF2-40B4-BE49-F238E27FC236}">
                  <a16:creationId xmlns:a16="http://schemas.microsoft.com/office/drawing/2014/main" id="{D234B963-AAAE-C64D-7DD4-7E4FF5CB74E5}"/>
                </a:ext>
              </a:extLst>
            </p:cNvPr>
            <p:cNvSpPr/>
            <p:nvPr/>
          </p:nvSpPr>
          <p:spPr>
            <a:xfrm>
              <a:off x="8266405" y="3159301"/>
              <a:ext cx="949649" cy="421393"/>
            </a:xfrm>
            <a:prstGeom prst="flowChartProcess">
              <a:avLst/>
            </a:prstGeom>
            <a:solidFill>
              <a:srgbClr val="C1EBFF">
                <a:alpha val="25000"/>
              </a:srgbClr>
            </a:solidFill>
            <a:ln>
              <a:solidFill>
                <a:schemeClr val="accent1">
                  <a:shade val="15000"/>
                  <a:alpha val="29652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1050" dirty="0">
                  <a:solidFill>
                    <a:schemeClr val="tx1"/>
                  </a:solidFill>
                </a:rPr>
                <a:t>Calculate cumulated</a:t>
              </a:r>
            </a:p>
            <a:p>
              <a:pPr algn="ctr"/>
              <a:r>
                <a:rPr lang="en-US" altLang="zh-TW" sz="1050" dirty="0">
                  <a:solidFill>
                    <a:schemeClr val="tx1"/>
                  </a:solidFill>
                </a:rPr>
                <a:t>Precision scores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E5FA1AF-5C0B-F50D-23C5-4782B85F9A51}"/>
                </a:ext>
              </a:extLst>
            </p:cNvPr>
            <p:cNvSpPr txBox="1"/>
            <p:nvPr/>
          </p:nvSpPr>
          <p:spPr>
            <a:xfrm>
              <a:off x="6680345" y="1787748"/>
              <a:ext cx="2799215" cy="2075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000" dirty="0"/>
                <a:t>Setup training time frame, e.g. from 1990 to 2021</a:t>
              </a:r>
              <a:endParaRPr lang="en-US" altLang="zh-TW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Elbow Connector 56">
              <a:extLst>
                <a:ext uri="{FF2B5EF4-FFF2-40B4-BE49-F238E27FC236}">
                  <a16:creationId xmlns:a16="http://schemas.microsoft.com/office/drawing/2014/main" id="{610BF11B-71E2-4817-BCFD-B2BF571C6AD3}"/>
                </a:ext>
              </a:extLst>
            </p:cNvPr>
            <p:cNvCxnSpPr>
              <a:cxnSpLocks/>
              <a:stCxn id="18" idx="2"/>
              <a:endCxn id="35" idx="1"/>
            </p:cNvCxnSpPr>
            <p:nvPr/>
          </p:nvCxnSpPr>
          <p:spPr>
            <a:xfrm rot="16200000" flipH="1">
              <a:off x="5051361" y="3699249"/>
              <a:ext cx="284696" cy="854932"/>
            </a:xfrm>
            <a:prstGeom prst="bentConnector2">
              <a:avLst/>
            </a:prstGeom>
            <a:ln>
              <a:solidFill>
                <a:schemeClr val="tx1">
                  <a:alpha val="5002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Elbow Connector 59">
              <a:extLst>
                <a:ext uri="{FF2B5EF4-FFF2-40B4-BE49-F238E27FC236}">
                  <a16:creationId xmlns:a16="http://schemas.microsoft.com/office/drawing/2014/main" id="{CD0470D1-8E00-B66A-980F-8B6FCF447E7D}"/>
                </a:ext>
              </a:extLst>
            </p:cNvPr>
            <p:cNvCxnSpPr>
              <a:cxnSpLocks/>
              <a:stCxn id="35" idx="3"/>
              <a:endCxn id="37" idx="2"/>
            </p:cNvCxnSpPr>
            <p:nvPr/>
          </p:nvCxnSpPr>
          <p:spPr>
            <a:xfrm flipV="1">
              <a:off x="6570824" y="3764008"/>
              <a:ext cx="664225" cy="505055"/>
            </a:xfrm>
            <a:prstGeom prst="bentConnector2">
              <a:avLst/>
            </a:prstGeom>
            <a:ln>
              <a:solidFill>
                <a:schemeClr val="tx1">
                  <a:alpha val="5002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Elbow Connector 62">
              <a:extLst>
                <a:ext uri="{FF2B5EF4-FFF2-40B4-BE49-F238E27FC236}">
                  <a16:creationId xmlns:a16="http://schemas.microsoft.com/office/drawing/2014/main" id="{375115D6-A48A-0C00-492D-A6B38A61406D}"/>
                </a:ext>
              </a:extLst>
            </p:cNvPr>
            <p:cNvCxnSpPr>
              <a:cxnSpLocks/>
              <a:stCxn id="38" idx="1"/>
              <a:endCxn id="7" idx="3"/>
            </p:cNvCxnSpPr>
            <p:nvPr/>
          </p:nvCxnSpPr>
          <p:spPr>
            <a:xfrm rot="10800000">
              <a:off x="5242219" y="3084331"/>
              <a:ext cx="1515562" cy="284956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>
                  <a:alpha val="5002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9CF35F-E70C-83F9-CAC1-F1B3CD63855D}"/>
                </a:ext>
              </a:extLst>
            </p:cNvPr>
            <p:cNvSpPr txBox="1"/>
            <p:nvPr/>
          </p:nvSpPr>
          <p:spPr>
            <a:xfrm>
              <a:off x="6114392" y="3115107"/>
              <a:ext cx="488881" cy="2334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200" dirty="0"/>
                <a:t>False</a:t>
              </a:r>
              <a:endParaRPr lang="en-US" altLang="zh-TW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7F1D9ADE-AF85-02E7-B96E-AA539FDF565A}"/>
                </a:ext>
              </a:extLst>
            </p:cNvPr>
            <p:cNvCxnSpPr>
              <a:cxnSpLocks/>
              <a:stCxn id="38" idx="3"/>
              <a:endCxn id="55" idx="1"/>
            </p:cNvCxnSpPr>
            <p:nvPr/>
          </p:nvCxnSpPr>
          <p:spPr>
            <a:xfrm>
              <a:off x="7707430" y="3369288"/>
              <a:ext cx="558975" cy="711"/>
            </a:xfrm>
            <a:prstGeom prst="straightConnector1">
              <a:avLst/>
            </a:prstGeom>
            <a:ln>
              <a:solidFill>
                <a:schemeClr val="tx1">
                  <a:alpha val="5002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D5F5255-4B41-915F-B48E-D8A4B82E7438}"/>
                </a:ext>
              </a:extLst>
            </p:cNvPr>
            <p:cNvSpPr txBox="1"/>
            <p:nvPr/>
          </p:nvSpPr>
          <p:spPr>
            <a:xfrm>
              <a:off x="7713649" y="3115107"/>
              <a:ext cx="488881" cy="2334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sz="1200" dirty="0">
                  <a:solidFill>
                    <a:schemeClr val="tx1"/>
                  </a:solidFill>
                </a:rPr>
                <a:t>True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9E8F5AE-85AA-BE40-0C74-4EF02B4BA7A1}"/>
              </a:ext>
            </a:extLst>
          </p:cNvPr>
          <p:cNvSpPr txBox="1"/>
          <p:nvPr/>
        </p:nvSpPr>
        <p:spPr>
          <a:xfrm>
            <a:off x="7003129" y="4633924"/>
            <a:ext cx="62036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+mj-ea"/>
                <a:ea typeface="+mj-ea"/>
              </a:rPr>
              <a:t>起始值使用前四年資料訓練</a:t>
            </a:r>
            <a:r>
              <a:rPr lang="en-US" altLang="zh-TW" b="1" dirty="0">
                <a:latin typeface="+mj-ea"/>
                <a:ea typeface="+mj-ea"/>
              </a:rPr>
              <a:t>, </a:t>
            </a:r>
            <a:r>
              <a:rPr lang="zh-TW" altLang="en-US" b="1" dirty="0">
                <a:latin typeface="+mj-ea"/>
                <a:ea typeface="+mj-ea"/>
              </a:rPr>
              <a:t>預測第五年</a:t>
            </a:r>
          </a:p>
          <a:p>
            <a:r>
              <a:rPr lang="zh-TW" altLang="en-US" b="1" dirty="0">
                <a:latin typeface="+mj-ea"/>
                <a:ea typeface="+mj-ea"/>
              </a:rPr>
              <a:t>往後迭代累加一年重新訓練</a:t>
            </a:r>
            <a:r>
              <a:rPr lang="en-US" altLang="zh-TW" b="1" dirty="0">
                <a:latin typeface="+mj-ea"/>
                <a:ea typeface="+mj-ea"/>
              </a:rPr>
              <a:t>, </a:t>
            </a:r>
            <a:r>
              <a:rPr lang="zh-TW" altLang="en-US" b="1" dirty="0">
                <a:latin typeface="+mj-ea"/>
                <a:ea typeface="+mj-ea"/>
              </a:rPr>
              <a:t>預測後一年</a:t>
            </a:r>
          </a:p>
          <a:p>
            <a:r>
              <a:rPr lang="zh-TW" altLang="en-US" b="1" dirty="0">
                <a:latin typeface="+mj-ea"/>
                <a:ea typeface="+mj-ea"/>
              </a:rPr>
              <a:t>使用累計準確率評估模型表現</a:t>
            </a:r>
          </a:p>
        </p:txBody>
      </p:sp>
    </p:spTree>
    <p:extLst>
      <p:ext uri="{BB962C8B-B14F-4D97-AF65-F5344CB8AC3E}">
        <p14:creationId xmlns:p14="http://schemas.microsoft.com/office/powerpoint/2010/main" val="26031950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C">
            <a:alpha val="2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06F82-FD78-9E7C-2663-C647FA6E1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Lantinghei TC Demibold" panose="03000509000000000000" pitchFamily="66" charset="-120"/>
                <a:ea typeface="Lantinghei TC Demibold" panose="03000509000000000000" pitchFamily="66" charset="-120"/>
              </a:rPr>
              <a:t>Results</a:t>
            </a:r>
            <a:endParaRPr lang="en-TW" b="1" dirty="0">
              <a:latin typeface="Lantinghei TC Demibold" panose="03000509000000000000" pitchFamily="66" charset="-120"/>
              <a:ea typeface="Lantinghei TC Demibold" panose="03000509000000000000" pitchFamily="66" charset="-12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849670E-CB39-AB18-63D4-0DD35FEAF042}"/>
              </a:ext>
            </a:extLst>
          </p:cNvPr>
          <p:cNvSpPr/>
          <p:nvPr/>
        </p:nvSpPr>
        <p:spPr>
          <a:xfrm>
            <a:off x="8296712" y="2625754"/>
            <a:ext cx="4102217" cy="4530055"/>
          </a:xfrm>
          <a:custGeom>
            <a:avLst/>
            <a:gdLst>
              <a:gd name="connsiteX0" fmla="*/ 0 w 4102217"/>
              <a:gd name="connsiteY0" fmla="*/ 4530055 h 4530055"/>
              <a:gd name="connsiteX1" fmla="*/ 83890 w 4102217"/>
              <a:gd name="connsiteY1" fmla="*/ 4093828 h 4530055"/>
              <a:gd name="connsiteX2" fmla="*/ 243281 w 4102217"/>
              <a:gd name="connsiteY2" fmla="*/ 3842158 h 4530055"/>
              <a:gd name="connsiteX3" fmla="*/ 1031846 w 4102217"/>
              <a:gd name="connsiteY3" fmla="*/ 3775046 h 4530055"/>
              <a:gd name="connsiteX4" fmla="*/ 1174459 w 4102217"/>
              <a:gd name="connsiteY4" fmla="*/ 4009938 h 4530055"/>
              <a:gd name="connsiteX5" fmla="*/ 1249960 w 4102217"/>
              <a:gd name="connsiteY5" fmla="*/ 4169329 h 4530055"/>
              <a:gd name="connsiteX6" fmla="*/ 1828800 w 4102217"/>
              <a:gd name="connsiteY6" fmla="*/ 4118995 h 4530055"/>
              <a:gd name="connsiteX7" fmla="*/ 2172749 w 4102217"/>
              <a:gd name="connsiteY7" fmla="*/ 3514987 h 4530055"/>
              <a:gd name="connsiteX8" fmla="*/ 2978092 w 4102217"/>
              <a:gd name="connsiteY8" fmla="*/ 3816991 h 4530055"/>
              <a:gd name="connsiteX9" fmla="*/ 3363985 w 4102217"/>
              <a:gd name="connsiteY9" fmla="*/ 4118995 h 4530055"/>
              <a:gd name="connsiteX10" fmla="*/ 3741490 w 4102217"/>
              <a:gd name="connsiteY10" fmla="*/ 3523376 h 4530055"/>
              <a:gd name="connsiteX11" fmla="*/ 3573710 w 4102217"/>
              <a:gd name="connsiteY11" fmla="*/ 2642532 h 4530055"/>
              <a:gd name="connsiteX12" fmla="*/ 3816991 w 4102217"/>
              <a:gd name="connsiteY12" fmla="*/ 2046914 h 4530055"/>
              <a:gd name="connsiteX13" fmla="*/ 3808602 w 4102217"/>
              <a:gd name="connsiteY13" fmla="*/ 1837189 h 4530055"/>
              <a:gd name="connsiteX14" fmla="*/ 3640822 w 4102217"/>
              <a:gd name="connsiteY14" fmla="*/ 1526797 h 4530055"/>
              <a:gd name="connsiteX15" fmla="*/ 3867325 w 4102217"/>
              <a:gd name="connsiteY15" fmla="*/ 721454 h 4530055"/>
              <a:gd name="connsiteX16" fmla="*/ 3875714 w 4102217"/>
              <a:gd name="connsiteY16" fmla="*/ 469784 h 4530055"/>
              <a:gd name="connsiteX17" fmla="*/ 3850547 w 4102217"/>
              <a:gd name="connsiteY17" fmla="*/ 167780 h 4530055"/>
              <a:gd name="connsiteX18" fmla="*/ 4009938 w 4102217"/>
              <a:gd name="connsiteY18" fmla="*/ 50334 h 4530055"/>
              <a:gd name="connsiteX19" fmla="*/ 4102217 w 4102217"/>
              <a:gd name="connsiteY19" fmla="*/ 0 h 453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02217" h="4530055">
                <a:moveTo>
                  <a:pt x="0" y="4530055"/>
                </a:moveTo>
                <a:cubicBezTo>
                  <a:pt x="21671" y="4369266"/>
                  <a:pt x="43343" y="4208477"/>
                  <a:pt x="83890" y="4093828"/>
                </a:cubicBezTo>
                <a:cubicBezTo>
                  <a:pt x="124437" y="3979179"/>
                  <a:pt x="85288" y="3895288"/>
                  <a:pt x="243281" y="3842158"/>
                </a:cubicBezTo>
                <a:cubicBezTo>
                  <a:pt x="401274" y="3789028"/>
                  <a:pt x="876650" y="3747083"/>
                  <a:pt x="1031846" y="3775046"/>
                </a:cubicBezTo>
                <a:cubicBezTo>
                  <a:pt x="1187042" y="3803009"/>
                  <a:pt x="1138107" y="3944224"/>
                  <a:pt x="1174459" y="4009938"/>
                </a:cubicBezTo>
                <a:cubicBezTo>
                  <a:pt x="1210811" y="4075652"/>
                  <a:pt x="1140903" y="4151153"/>
                  <a:pt x="1249960" y="4169329"/>
                </a:cubicBezTo>
                <a:cubicBezTo>
                  <a:pt x="1359017" y="4187505"/>
                  <a:pt x="1675002" y="4228052"/>
                  <a:pt x="1828800" y="4118995"/>
                </a:cubicBezTo>
                <a:cubicBezTo>
                  <a:pt x="1982598" y="4009938"/>
                  <a:pt x="1981200" y="3565321"/>
                  <a:pt x="2172749" y="3514987"/>
                </a:cubicBezTo>
                <a:cubicBezTo>
                  <a:pt x="2364298" y="3464653"/>
                  <a:pt x="2779553" y="3716323"/>
                  <a:pt x="2978092" y="3816991"/>
                </a:cubicBezTo>
                <a:cubicBezTo>
                  <a:pt x="3176631" y="3917659"/>
                  <a:pt x="3236752" y="4167931"/>
                  <a:pt x="3363985" y="4118995"/>
                </a:cubicBezTo>
                <a:cubicBezTo>
                  <a:pt x="3491218" y="4070059"/>
                  <a:pt x="3706536" y="3769453"/>
                  <a:pt x="3741490" y="3523376"/>
                </a:cubicBezTo>
                <a:cubicBezTo>
                  <a:pt x="3776444" y="3277299"/>
                  <a:pt x="3561127" y="2888609"/>
                  <a:pt x="3573710" y="2642532"/>
                </a:cubicBezTo>
                <a:cubicBezTo>
                  <a:pt x="3586294" y="2396455"/>
                  <a:pt x="3777842" y="2181138"/>
                  <a:pt x="3816991" y="2046914"/>
                </a:cubicBezTo>
                <a:cubicBezTo>
                  <a:pt x="3856140" y="1912690"/>
                  <a:pt x="3837963" y="1923875"/>
                  <a:pt x="3808602" y="1837189"/>
                </a:cubicBezTo>
                <a:cubicBezTo>
                  <a:pt x="3779241" y="1750503"/>
                  <a:pt x="3631035" y="1712753"/>
                  <a:pt x="3640822" y="1526797"/>
                </a:cubicBezTo>
                <a:cubicBezTo>
                  <a:pt x="3650609" y="1340841"/>
                  <a:pt x="3828176" y="897623"/>
                  <a:pt x="3867325" y="721454"/>
                </a:cubicBezTo>
                <a:cubicBezTo>
                  <a:pt x="3906474" y="545285"/>
                  <a:pt x="3878510" y="562063"/>
                  <a:pt x="3875714" y="469784"/>
                </a:cubicBezTo>
                <a:cubicBezTo>
                  <a:pt x="3872918" y="377505"/>
                  <a:pt x="3828176" y="237688"/>
                  <a:pt x="3850547" y="167780"/>
                </a:cubicBezTo>
                <a:cubicBezTo>
                  <a:pt x="3872918" y="97872"/>
                  <a:pt x="3967993" y="78297"/>
                  <a:pt x="4009938" y="50334"/>
                </a:cubicBezTo>
                <a:cubicBezTo>
                  <a:pt x="4051883" y="22371"/>
                  <a:pt x="4077050" y="11185"/>
                  <a:pt x="4102217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71DD10-9A8B-90E5-862C-023B37CEF96C}"/>
              </a:ext>
            </a:extLst>
          </p:cNvPr>
          <p:cNvSpPr/>
          <p:nvPr/>
        </p:nvSpPr>
        <p:spPr>
          <a:xfrm>
            <a:off x="11669087" y="6316910"/>
            <a:ext cx="360726" cy="360726"/>
          </a:xfrm>
          <a:prstGeom prst="ellipse">
            <a:avLst/>
          </a:prstGeom>
          <a:solidFill>
            <a:srgbClr val="FFFA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6</a:t>
            </a:r>
            <a:endParaRPr lang="en-TW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B08501-DD20-85B1-3C2A-47776F3720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287"/>
          <a:stretch/>
        </p:blipFill>
        <p:spPr>
          <a:xfrm>
            <a:off x="562017" y="3164057"/>
            <a:ext cx="10888956" cy="510322"/>
          </a:xfrm>
          <a:prstGeom prst="rect">
            <a:avLst/>
          </a:prstGeom>
          <a:ln>
            <a:solidFill>
              <a:schemeClr val="accent1">
                <a:shade val="15000"/>
                <a:alpha val="66207"/>
              </a:schemeClr>
            </a:solidFill>
            <a:prstDash val="dash"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BE96D7-7120-85CA-8C44-6CC5969A7785}"/>
              </a:ext>
            </a:extLst>
          </p:cNvPr>
          <p:cNvSpPr/>
          <p:nvPr/>
        </p:nvSpPr>
        <p:spPr>
          <a:xfrm>
            <a:off x="1870745" y="3236975"/>
            <a:ext cx="1468073" cy="387968"/>
          </a:xfrm>
          <a:prstGeom prst="rect">
            <a:avLst/>
          </a:prstGeom>
          <a:noFill/>
          <a:ln w="50800" cmpd="sng">
            <a:solidFill>
              <a:srgbClr val="FF0000">
                <a:alpha val="62763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363432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C">
            <a:alpha val="2196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06F82-FD78-9E7C-2663-C647FA6E1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 err="1">
                <a:latin typeface="Lantinghei TC Demibold" panose="03000509000000000000" pitchFamily="66" charset="-120"/>
                <a:ea typeface="Lantinghei TC Demibold" panose="03000509000000000000" pitchFamily="66" charset="-120"/>
              </a:rPr>
              <a:t>Backtesting</a:t>
            </a:r>
            <a:endParaRPr lang="en-TW" b="1" dirty="0">
              <a:latin typeface="Lantinghei TC Demibold" panose="03000509000000000000" pitchFamily="66" charset="-120"/>
              <a:ea typeface="Lantinghei TC Demibold" panose="03000509000000000000" pitchFamily="66" charset="-12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849670E-CB39-AB18-63D4-0DD35FEAF042}"/>
              </a:ext>
            </a:extLst>
          </p:cNvPr>
          <p:cNvSpPr/>
          <p:nvPr/>
        </p:nvSpPr>
        <p:spPr>
          <a:xfrm>
            <a:off x="8296712" y="2625754"/>
            <a:ext cx="4102217" cy="4530055"/>
          </a:xfrm>
          <a:custGeom>
            <a:avLst/>
            <a:gdLst>
              <a:gd name="connsiteX0" fmla="*/ 0 w 4102217"/>
              <a:gd name="connsiteY0" fmla="*/ 4530055 h 4530055"/>
              <a:gd name="connsiteX1" fmla="*/ 83890 w 4102217"/>
              <a:gd name="connsiteY1" fmla="*/ 4093828 h 4530055"/>
              <a:gd name="connsiteX2" fmla="*/ 243281 w 4102217"/>
              <a:gd name="connsiteY2" fmla="*/ 3842158 h 4530055"/>
              <a:gd name="connsiteX3" fmla="*/ 1031846 w 4102217"/>
              <a:gd name="connsiteY3" fmla="*/ 3775046 h 4530055"/>
              <a:gd name="connsiteX4" fmla="*/ 1174459 w 4102217"/>
              <a:gd name="connsiteY4" fmla="*/ 4009938 h 4530055"/>
              <a:gd name="connsiteX5" fmla="*/ 1249960 w 4102217"/>
              <a:gd name="connsiteY5" fmla="*/ 4169329 h 4530055"/>
              <a:gd name="connsiteX6" fmla="*/ 1828800 w 4102217"/>
              <a:gd name="connsiteY6" fmla="*/ 4118995 h 4530055"/>
              <a:gd name="connsiteX7" fmla="*/ 2172749 w 4102217"/>
              <a:gd name="connsiteY7" fmla="*/ 3514987 h 4530055"/>
              <a:gd name="connsiteX8" fmla="*/ 2978092 w 4102217"/>
              <a:gd name="connsiteY8" fmla="*/ 3816991 h 4530055"/>
              <a:gd name="connsiteX9" fmla="*/ 3363985 w 4102217"/>
              <a:gd name="connsiteY9" fmla="*/ 4118995 h 4530055"/>
              <a:gd name="connsiteX10" fmla="*/ 3741490 w 4102217"/>
              <a:gd name="connsiteY10" fmla="*/ 3523376 h 4530055"/>
              <a:gd name="connsiteX11" fmla="*/ 3573710 w 4102217"/>
              <a:gd name="connsiteY11" fmla="*/ 2642532 h 4530055"/>
              <a:gd name="connsiteX12" fmla="*/ 3816991 w 4102217"/>
              <a:gd name="connsiteY12" fmla="*/ 2046914 h 4530055"/>
              <a:gd name="connsiteX13" fmla="*/ 3808602 w 4102217"/>
              <a:gd name="connsiteY13" fmla="*/ 1837189 h 4530055"/>
              <a:gd name="connsiteX14" fmla="*/ 3640822 w 4102217"/>
              <a:gd name="connsiteY14" fmla="*/ 1526797 h 4530055"/>
              <a:gd name="connsiteX15" fmla="*/ 3867325 w 4102217"/>
              <a:gd name="connsiteY15" fmla="*/ 721454 h 4530055"/>
              <a:gd name="connsiteX16" fmla="*/ 3875714 w 4102217"/>
              <a:gd name="connsiteY16" fmla="*/ 469784 h 4530055"/>
              <a:gd name="connsiteX17" fmla="*/ 3850547 w 4102217"/>
              <a:gd name="connsiteY17" fmla="*/ 167780 h 4530055"/>
              <a:gd name="connsiteX18" fmla="*/ 4009938 w 4102217"/>
              <a:gd name="connsiteY18" fmla="*/ 50334 h 4530055"/>
              <a:gd name="connsiteX19" fmla="*/ 4102217 w 4102217"/>
              <a:gd name="connsiteY19" fmla="*/ 0 h 453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02217" h="4530055">
                <a:moveTo>
                  <a:pt x="0" y="4530055"/>
                </a:moveTo>
                <a:cubicBezTo>
                  <a:pt x="21671" y="4369266"/>
                  <a:pt x="43343" y="4208477"/>
                  <a:pt x="83890" y="4093828"/>
                </a:cubicBezTo>
                <a:cubicBezTo>
                  <a:pt x="124437" y="3979179"/>
                  <a:pt x="85288" y="3895288"/>
                  <a:pt x="243281" y="3842158"/>
                </a:cubicBezTo>
                <a:cubicBezTo>
                  <a:pt x="401274" y="3789028"/>
                  <a:pt x="876650" y="3747083"/>
                  <a:pt x="1031846" y="3775046"/>
                </a:cubicBezTo>
                <a:cubicBezTo>
                  <a:pt x="1187042" y="3803009"/>
                  <a:pt x="1138107" y="3944224"/>
                  <a:pt x="1174459" y="4009938"/>
                </a:cubicBezTo>
                <a:cubicBezTo>
                  <a:pt x="1210811" y="4075652"/>
                  <a:pt x="1140903" y="4151153"/>
                  <a:pt x="1249960" y="4169329"/>
                </a:cubicBezTo>
                <a:cubicBezTo>
                  <a:pt x="1359017" y="4187505"/>
                  <a:pt x="1675002" y="4228052"/>
                  <a:pt x="1828800" y="4118995"/>
                </a:cubicBezTo>
                <a:cubicBezTo>
                  <a:pt x="1982598" y="4009938"/>
                  <a:pt x="1981200" y="3565321"/>
                  <a:pt x="2172749" y="3514987"/>
                </a:cubicBezTo>
                <a:cubicBezTo>
                  <a:pt x="2364298" y="3464653"/>
                  <a:pt x="2779553" y="3716323"/>
                  <a:pt x="2978092" y="3816991"/>
                </a:cubicBezTo>
                <a:cubicBezTo>
                  <a:pt x="3176631" y="3917659"/>
                  <a:pt x="3236752" y="4167931"/>
                  <a:pt x="3363985" y="4118995"/>
                </a:cubicBezTo>
                <a:cubicBezTo>
                  <a:pt x="3491218" y="4070059"/>
                  <a:pt x="3706536" y="3769453"/>
                  <a:pt x="3741490" y="3523376"/>
                </a:cubicBezTo>
                <a:cubicBezTo>
                  <a:pt x="3776444" y="3277299"/>
                  <a:pt x="3561127" y="2888609"/>
                  <a:pt x="3573710" y="2642532"/>
                </a:cubicBezTo>
                <a:cubicBezTo>
                  <a:pt x="3586294" y="2396455"/>
                  <a:pt x="3777842" y="2181138"/>
                  <a:pt x="3816991" y="2046914"/>
                </a:cubicBezTo>
                <a:cubicBezTo>
                  <a:pt x="3856140" y="1912690"/>
                  <a:pt x="3837963" y="1923875"/>
                  <a:pt x="3808602" y="1837189"/>
                </a:cubicBezTo>
                <a:cubicBezTo>
                  <a:pt x="3779241" y="1750503"/>
                  <a:pt x="3631035" y="1712753"/>
                  <a:pt x="3640822" y="1526797"/>
                </a:cubicBezTo>
                <a:cubicBezTo>
                  <a:pt x="3650609" y="1340841"/>
                  <a:pt x="3828176" y="897623"/>
                  <a:pt x="3867325" y="721454"/>
                </a:cubicBezTo>
                <a:cubicBezTo>
                  <a:pt x="3906474" y="545285"/>
                  <a:pt x="3878510" y="562063"/>
                  <a:pt x="3875714" y="469784"/>
                </a:cubicBezTo>
                <a:cubicBezTo>
                  <a:pt x="3872918" y="377505"/>
                  <a:pt x="3828176" y="237688"/>
                  <a:pt x="3850547" y="167780"/>
                </a:cubicBezTo>
                <a:cubicBezTo>
                  <a:pt x="3872918" y="97872"/>
                  <a:pt x="3967993" y="78297"/>
                  <a:pt x="4009938" y="50334"/>
                </a:cubicBezTo>
                <a:cubicBezTo>
                  <a:pt x="4051883" y="22371"/>
                  <a:pt x="4077050" y="11185"/>
                  <a:pt x="4102217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71DD10-9A8B-90E5-862C-023B37CEF96C}"/>
              </a:ext>
            </a:extLst>
          </p:cNvPr>
          <p:cNvSpPr/>
          <p:nvPr/>
        </p:nvSpPr>
        <p:spPr>
          <a:xfrm>
            <a:off x="11669087" y="6316910"/>
            <a:ext cx="360726" cy="360726"/>
          </a:xfrm>
          <a:prstGeom prst="ellipse">
            <a:avLst/>
          </a:prstGeom>
          <a:solidFill>
            <a:srgbClr val="FFFA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7</a:t>
            </a:r>
            <a:endParaRPr lang="en-TW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C1ACE-8C43-6967-7320-AC2F2EB10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3322626"/>
            <a:ext cx="7772400" cy="867090"/>
          </a:xfrm>
          <a:prstGeom prst="rect">
            <a:avLst/>
          </a:prstGeom>
          <a:ln>
            <a:solidFill>
              <a:schemeClr val="accent1">
                <a:shade val="15000"/>
                <a:alpha val="75000"/>
              </a:schemeClr>
            </a:solidFill>
            <a:prstDash val="dash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C0E871-32D9-67B1-928F-762321FD7489}"/>
              </a:ext>
            </a:extLst>
          </p:cNvPr>
          <p:cNvSpPr txBox="1"/>
          <p:nvPr/>
        </p:nvSpPr>
        <p:spPr>
          <a:xfrm>
            <a:off x="2209800" y="2562647"/>
            <a:ext cx="62042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Model training data from 1990-01-01 ~ 2021-12-31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VOO backtesting period: 2022-01-01 ~ 2023-09-05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CE4EDC-D5C2-3066-6127-262991F7DA55}"/>
              </a:ext>
            </a:extLst>
          </p:cNvPr>
          <p:cNvSpPr/>
          <p:nvPr/>
        </p:nvSpPr>
        <p:spPr>
          <a:xfrm>
            <a:off x="3027001" y="3367384"/>
            <a:ext cx="1082180" cy="759999"/>
          </a:xfrm>
          <a:prstGeom prst="rect">
            <a:avLst/>
          </a:prstGeom>
          <a:noFill/>
          <a:ln w="50800" cmpd="sng">
            <a:solidFill>
              <a:srgbClr val="FF0000">
                <a:alpha val="62763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2896767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DC">
            <a:alpha val="2196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06F82-FD78-9E7C-2663-C647FA6E1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b="1" dirty="0">
                <a:latin typeface="Lantinghei TC Demibold" panose="03000509000000000000" pitchFamily="66" charset="-120"/>
                <a:ea typeface="Lantinghei TC Demibold" panose="03000509000000000000" pitchFamily="66" charset="-120"/>
              </a:rPr>
              <a:t>Performance</a:t>
            </a:r>
            <a:endParaRPr lang="en-TW" b="1" dirty="0">
              <a:latin typeface="Lantinghei TC Demibold" panose="03000509000000000000" pitchFamily="66" charset="-120"/>
              <a:ea typeface="Lantinghei TC Demibold" panose="03000509000000000000" pitchFamily="66" charset="-12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849670E-CB39-AB18-63D4-0DD35FEAF042}"/>
              </a:ext>
            </a:extLst>
          </p:cNvPr>
          <p:cNvSpPr/>
          <p:nvPr/>
        </p:nvSpPr>
        <p:spPr>
          <a:xfrm>
            <a:off x="8296712" y="2625754"/>
            <a:ext cx="4102217" cy="4530055"/>
          </a:xfrm>
          <a:custGeom>
            <a:avLst/>
            <a:gdLst>
              <a:gd name="connsiteX0" fmla="*/ 0 w 4102217"/>
              <a:gd name="connsiteY0" fmla="*/ 4530055 h 4530055"/>
              <a:gd name="connsiteX1" fmla="*/ 83890 w 4102217"/>
              <a:gd name="connsiteY1" fmla="*/ 4093828 h 4530055"/>
              <a:gd name="connsiteX2" fmla="*/ 243281 w 4102217"/>
              <a:gd name="connsiteY2" fmla="*/ 3842158 h 4530055"/>
              <a:gd name="connsiteX3" fmla="*/ 1031846 w 4102217"/>
              <a:gd name="connsiteY3" fmla="*/ 3775046 h 4530055"/>
              <a:gd name="connsiteX4" fmla="*/ 1174459 w 4102217"/>
              <a:gd name="connsiteY4" fmla="*/ 4009938 h 4530055"/>
              <a:gd name="connsiteX5" fmla="*/ 1249960 w 4102217"/>
              <a:gd name="connsiteY5" fmla="*/ 4169329 h 4530055"/>
              <a:gd name="connsiteX6" fmla="*/ 1828800 w 4102217"/>
              <a:gd name="connsiteY6" fmla="*/ 4118995 h 4530055"/>
              <a:gd name="connsiteX7" fmla="*/ 2172749 w 4102217"/>
              <a:gd name="connsiteY7" fmla="*/ 3514987 h 4530055"/>
              <a:gd name="connsiteX8" fmla="*/ 2978092 w 4102217"/>
              <a:gd name="connsiteY8" fmla="*/ 3816991 h 4530055"/>
              <a:gd name="connsiteX9" fmla="*/ 3363985 w 4102217"/>
              <a:gd name="connsiteY9" fmla="*/ 4118995 h 4530055"/>
              <a:gd name="connsiteX10" fmla="*/ 3741490 w 4102217"/>
              <a:gd name="connsiteY10" fmla="*/ 3523376 h 4530055"/>
              <a:gd name="connsiteX11" fmla="*/ 3573710 w 4102217"/>
              <a:gd name="connsiteY11" fmla="*/ 2642532 h 4530055"/>
              <a:gd name="connsiteX12" fmla="*/ 3816991 w 4102217"/>
              <a:gd name="connsiteY12" fmla="*/ 2046914 h 4530055"/>
              <a:gd name="connsiteX13" fmla="*/ 3808602 w 4102217"/>
              <a:gd name="connsiteY13" fmla="*/ 1837189 h 4530055"/>
              <a:gd name="connsiteX14" fmla="*/ 3640822 w 4102217"/>
              <a:gd name="connsiteY14" fmla="*/ 1526797 h 4530055"/>
              <a:gd name="connsiteX15" fmla="*/ 3867325 w 4102217"/>
              <a:gd name="connsiteY15" fmla="*/ 721454 h 4530055"/>
              <a:gd name="connsiteX16" fmla="*/ 3875714 w 4102217"/>
              <a:gd name="connsiteY16" fmla="*/ 469784 h 4530055"/>
              <a:gd name="connsiteX17" fmla="*/ 3850547 w 4102217"/>
              <a:gd name="connsiteY17" fmla="*/ 167780 h 4530055"/>
              <a:gd name="connsiteX18" fmla="*/ 4009938 w 4102217"/>
              <a:gd name="connsiteY18" fmla="*/ 50334 h 4530055"/>
              <a:gd name="connsiteX19" fmla="*/ 4102217 w 4102217"/>
              <a:gd name="connsiteY19" fmla="*/ 0 h 4530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102217" h="4530055">
                <a:moveTo>
                  <a:pt x="0" y="4530055"/>
                </a:moveTo>
                <a:cubicBezTo>
                  <a:pt x="21671" y="4369266"/>
                  <a:pt x="43343" y="4208477"/>
                  <a:pt x="83890" y="4093828"/>
                </a:cubicBezTo>
                <a:cubicBezTo>
                  <a:pt x="124437" y="3979179"/>
                  <a:pt x="85288" y="3895288"/>
                  <a:pt x="243281" y="3842158"/>
                </a:cubicBezTo>
                <a:cubicBezTo>
                  <a:pt x="401274" y="3789028"/>
                  <a:pt x="876650" y="3747083"/>
                  <a:pt x="1031846" y="3775046"/>
                </a:cubicBezTo>
                <a:cubicBezTo>
                  <a:pt x="1187042" y="3803009"/>
                  <a:pt x="1138107" y="3944224"/>
                  <a:pt x="1174459" y="4009938"/>
                </a:cubicBezTo>
                <a:cubicBezTo>
                  <a:pt x="1210811" y="4075652"/>
                  <a:pt x="1140903" y="4151153"/>
                  <a:pt x="1249960" y="4169329"/>
                </a:cubicBezTo>
                <a:cubicBezTo>
                  <a:pt x="1359017" y="4187505"/>
                  <a:pt x="1675002" y="4228052"/>
                  <a:pt x="1828800" y="4118995"/>
                </a:cubicBezTo>
                <a:cubicBezTo>
                  <a:pt x="1982598" y="4009938"/>
                  <a:pt x="1981200" y="3565321"/>
                  <a:pt x="2172749" y="3514987"/>
                </a:cubicBezTo>
                <a:cubicBezTo>
                  <a:pt x="2364298" y="3464653"/>
                  <a:pt x="2779553" y="3716323"/>
                  <a:pt x="2978092" y="3816991"/>
                </a:cubicBezTo>
                <a:cubicBezTo>
                  <a:pt x="3176631" y="3917659"/>
                  <a:pt x="3236752" y="4167931"/>
                  <a:pt x="3363985" y="4118995"/>
                </a:cubicBezTo>
                <a:cubicBezTo>
                  <a:pt x="3491218" y="4070059"/>
                  <a:pt x="3706536" y="3769453"/>
                  <a:pt x="3741490" y="3523376"/>
                </a:cubicBezTo>
                <a:cubicBezTo>
                  <a:pt x="3776444" y="3277299"/>
                  <a:pt x="3561127" y="2888609"/>
                  <a:pt x="3573710" y="2642532"/>
                </a:cubicBezTo>
                <a:cubicBezTo>
                  <a:pt x="3586294" y="2396455"/>
                  <a:pt x="3777842" y="2181138"/>
                  <a:pt x="3816991" y="2046914"/>
                </a:cubicBezTo>
                <a:cubicBezTo>
                  <a:pt x="3856140" y="1912690"/>
                  <a:pt x="3837963" y="1923875"/>
                  <a:pt x="3808602" y="1837189"/>
                </a:cubicBezTo>
                <a:cubicBezTo>
                  <a:pt x="3779241" y="1750503"/>
                  <a:pt x="3631035" y="1712753"/>
                  <a:pt x="3640822" y="1526797"/>
                </a:cubicBezTo>
                <a:cubicBezTo>
                  <a:pt x="3650609" y="1340841"/>
                  <a:pt x="3828176" y="897623"/>
                  <a:pt x="3867325" y="721454"/>
                </a:cubicBezTo>
                <a:cubicBezTo>
                  <a:pt x="3906474" y="545285"/>
                  <a:pt x="3878510" y="562063"/>
                  <a:pt x="3875714" y="469784"/>
                </a:cubicBezTo>
                <a:cubicBezTo>
                  <a:pt x="3872918" y="377505"/>
                  <a:pt x="3828176" y="237688"/>
                  <a:pt x="3850547" y="167780"/>
                </a:cubicBezTo>
                <a:cubicBezTo>
                  <a:pt x="3872918" y="97872"/>
                  <a:pt x="3967993" y="78297"/>
                  <a:pt x="4009938" y="50334"/>
                </a:cubicBezTo>
                <a:cubicBezTo>
                  <a:pt x="4051883" y="22371"/>
                  <a:pt x="4077050" y="11185"/>
                  <a:pt x="4102217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W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71DD10-9A8B-90E5-862C-023B37CEF96C}"/>
              </a:ext>
            </a:extLst>
          </p:cNvPr>
          <p:cNvSpPr/>
          <p:nvPr/>
        </p:nvSpPr>
        <p:spPr>
          <a:xfrm>
            <a:off x="11669087" y="6316910"/>
            <a:ext cx="360726" cy="360726"/>
          </a:xfrm>
          <a:prstGeom prst="ellipse">
            <a:avLst/>
          </a:prstGeom>
          <a:solidFill>
            <a:srgbClr val="FFFA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8</a:t>
            </a:r>
            <a:endParaRPr lang="en-TW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8B8338-226D-74BF-B078-B86FB80440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43"/>
          <a:stretch/>
        </p:blipFill>
        <p:spPr>
          <a:xfrm>
            <a:off x="1444751" y="1765945"/>
            <a:ext cx="4219956" cy="3727959"/>
          </a:xfrm>
          <a:prstGeom prst="rect">
            <a:avLst/>
          </a:prstGeom>
          <a:ln cmpd="tri">
            <a:solidFill>
              <a:schemeClr val="accent1">
                <a:shade val="15000"/>
              </a:schemeClr>
            </a:solidFill>
            <a:prstDash val="dash"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58F557-132E-05B7-FD55-68EAEAD554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6923" y="2369069"/>
            <a:ext cx="4432697" cy="2521712"/>
          </a:xfrm>
          <a:prstGeom prst="rect">
            <a:avLst/>
          </a:prstGeom>
          <a:ln>
            <a:solidFill>
              <a:schemeClr val="accent1">
                <a:shade val="15000"/>
                <a:alpha val="62000"/>
              </a:schemeClr>
            </a:solidFill>
            <a:prstDash val="dash"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73D071-D231-CD4F-DB1C-35FF9B245872}"/>
              </a:ext>
            </a:extLst>
          </p:cNvPr>
          <p:cNvSpPr txBox="1"/>
          <p:nvPr/>
        </p:nvSpPr>
        <p:spPr>
          <a:xfrm>
            <a:off x="2953406" y="5569162"/>
            <a:ext cx="12026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TW" dirty="0"/>
              <a:t>Summary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0C4EF1-90CE-4F9E-9A5F-D427EB1D38FD}"/>
              </a:ext>
            </a:extLst>
          </p:cNvPr>
          <p:cNvSpPr txBox="1"/>
          <p:nvPr/>
        </p:nvSpPr>
        <p:spPr>
          <a:xfrm>
            <a:off x="7744995" y="5569162"/>
            <a:ext cx="18165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TW" dirty="0"/>
              <a:t>Trading records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33E300-AE99-9DBE-49C8-B30F25CEEB9D}"/>
              </a:ext>
            </a:extLst>
          </p:cNvPr>
          <p:cNvCxnSpPr>
            <a:cxnSpLocks/>
          </p:cNvCxnSpPr>
          <p:nvPr/>
        </p:nvCxnSpPr>
        <p:spPr>
          <a:xfrm>
            <a:off x="4639112" y="2684477"/>
            <a:ext cx="897622" cy="0"/>
          </a:xfrm>
          <a:prstGeom prst="line">
            <a:avLst/>
          </a:prstGeom>
          <a:ln w="31750">
            <a:solidFill>
              <a:srgbClr val="FF0000">
                <a:alpha val="51929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CA0019D-71C2-06E6-0751-23535CC8CCBD}"/>
              </a:ext>
            </a:extLst>
          </p:cNvPr>
          <p:cNvCxnSpPr>
            <a:cxnSpLocks/>
          </p:cNvCxnSpPr>
          <p:nvPr/>
        </p:nvCxnSpPr>
        <p:spPr>
          <a:xfrm>
            <a:off x="4639112" y="4244829"/>
            <a:ext cx="897622" cy="0"/>
          </a:xfrm>
          <a:prstGeom prst="line">
            <a:avLst/>
          </a:prstGeom>
          <a:ln w="31750">
            <a:solidFill>
              <a:srgbClr val="FF0000">
                <a:alpha val="51929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7E7326C-955B-776A-1447-C77D79A2C811}"/>
              </a:ext>
            </a:extLst>
          </p:cNvPr>
          <p:cNvCxnSpPr>
            <a:cxnSpLocks/>
          </p:cNvCxnSpPr>
          <p:nvPr/>
        </p:nvCxnSpPr>
        <p:spPr>
          <a:xfrm>
            <a:off x="4639112" y="3615655"/>
            <a:ext cx="897622" cy="0"/>
          </a:xfrm>
          <a:prstGeom prst="line">
            <a:avLst/>
          </a:prstGeom>
          <a:ln w="31750">
            <a:solidFill>
              <a:srgbClr val="FF0000">
                <a:alpha val="51929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5BE981-546C-E605-028B-29D46954F70F}"/>
              </a:ext>
            </a:extLst>
          </p:cNvPr>
          <p:cNvCxnSpPr>
            <a:cxnSpLocks/>
          </p:cNvCxnSpPr>
          <p:nvPr/>
        </p:nvCxnSpPr>
        <p:spPr>
          <a:xfrm>
            <a:off x="4639112" y="4555222"/>
            <a:ext cx="897622" cy="0"/>
          </a:xfrm>
          <a:prstGeom prst="line">
            <a:avLst/>
          </a:prstGeom>
          <a:ln w="31750">
            <a:solidFill>
              <a:srgbClr val="FF0000">
                <a:alpha val="51929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4B7898E-EB90-4987-AAC9-DD9B06C8C836}"/>
              </a:ext>
            </a:extLst>
          </p:cNvPr>
          <p:cNvCxnSpPr>
            <a:cxnSpLocks/>
          </p:cNvCxnSpPr>
          <p:nvPr/>
        </p:nvCxnSpPr>
        <p:spPr>
          <a:xfrm>
            <a:off x="4639112" y="4412609"/>
            <a:ext cx="897622" cy="0"/>
          </a:xfrm>
          <a:prstGeom prst="line">
            <a:avLst/>
          </a:prstGeom>
          <a:ln w="31750">
            <a:solidFill>
              <a:srgbClr val="FF0000">
                <a:alpha val="51929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01FFF5-CFEF-8314-C305-785925215EBB}"/>
              </a:ext>
            </a:extLst>
          </p:cNvPr>
          <p:cNvCxnSpPr>
            <a:cxnSpLocks/>
          </p:cNvCxnSpPr>
          <p:nvPr/>
        </p:nvCxnSpPr>
        <p:spPr>
          <a:xfrm>
            <a:off x="4639112" y="2845266"/>
            <a:ext cx="897622" cy="0"/>
          </a:xfrm>
          <a:prstGeom prst="line">
            <a:avLst/>
          </a:prstGeom>
          <a:ln w="31750">
            <a:solidFill>
              <a:srgbClr val="FF0000">
                <a:alpha val="51929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050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346</TotalTime>
  <Words>336</Words>
  <Application>Microsoft Macintosh PowerPoint</Application>
  <PresentationFormat>Widescreen</PresentationFormat>
  <Paragraphs>96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LANTINGHEI TC DEMIBOLD</vt:lpstr>
      <vt:lpstr>LANTINGHEI TC DEMIBOLD</vt:lpstr>
      <vt:lpstr>新細明體</vt:lpstr>
      <vt:lpstr>Arial</vt:lpstr>
      <vt:lpstr>Calibri</vt:lpstr>
      <vt:lpstr>Calibri Light</vt:lpstr>
      <vt:lpstr>Office Theme</vt:lpstr>
      <vt:lpstr>PowerPoint Presentation</vt:lpstr>
      <vt:lpstr>Motivation</vt:lpstr>
      <vt:lpstr>Overview</vt:lpstr>
      <vt:lpstr>Features</vt:lpstr>
      <vt:lpstr>Basic model building</vt:lpstr>
      <vt:lpstr>Training algorithm</vt:lpstr>
      <vt:lpstr>Results</vt:lpstr>
      <vt:lpstr>Backtesting</vt:lpstr>
      <vt:lpstr>Performance</vt:lpstr>
      <vt:lpstr>PowerPoint Presentation</vt:lpstr>
      <vt:lpstr>Predict if VOO will go up on 9/8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2023-09-07T10:38:25Z</dcterms:created>
  <dcterms:modified xsi:type="dcterms:W3CDTF">2023-09-18T04:22:25Z</dcterms:modified>
</cp:coreProperties>
</file>

<file path=docProps/thumbnail.jpeg>
</file>